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4" r:id="rId5"/>
    <p:sldId id="265" r:id="rId6"/>
    <p:sldId id="260" r:id="rId7"/>
    <p:sldId id="261" r:id="rId8"/>
    <p:sldId id="257" r:id="rId9"/>
    <p:sldId id="262" r:id="rId10"/>
    <p:sldId id="263" r:id="rId11"/>
  </p:sldIdLst>
  <p:sldSz cx="10077450" cy="7562850"/>
  <p:notesSz cx="7772400" cy="10058400"/>
  <p:defaultTextStyle>
    <a:defPPr>
      <a:defRPr lang="en-GB"/>
    </a:defPPr>
    <a:lvl1pPr marL="0" lvl="0" indent="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1pPr>
    <a:lvl2pPr marL="742950" lvl="1" indent="-28575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2pPr>
    <a:lvl3pPr marL="1143000" lvl="2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3pPr>
    <a:lvl4pPr marL="1600200" lvl="3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4pPr>
    <a:lvl5pPr marL="2057400" lvl="4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5pPr>
    <a:lvl6pPr marL="2286000" lvl="5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6pPr>
    <a:lvl7pPr marL="2743200" lvl="6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7pPr>
    <a:lvl8pPr marL="3200400" lvl="7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8pPr>
    <a:lvl9pPr marL="3657600" lvl="8" indent="-228600" algn="l" defTabSz="457200" eaLnBrk="1" fontAlgn="base" latinLnBrk="0" hangingPunct="0">
      <a:lnSpc>
        <a:spcPct val="93000"/>
      </a:lnSpc>
      <a:spcBef>
        <a:spcPct val="0"/>
      </a:spcBef>
      <a:spcAft>
        <a:spcPct val="0"/>
      </a:spcAft>
      <a:buClrTx/>
      <a:buSzPct val="100000"/>
      <a:buFont typeface="Times New Roman" panose="0202060305040502030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D6309"/>
    <a:srgbClr val="6C0000"/>
    <a:srgbClr val="460000"/>
    <a:srgbClr val="FF5B0C"/>
    <a:srgbClr val="FB7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14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2190476" cy="6847619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6025" cy="377031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1" name="Rectangle 2"/>
          <p:cNvSpPr>
            <a:spLocks noGrp="1"/>
          </p:cNvSpPr>
          <p:nvPr>
            <p:ph type="body"/>
          </p:nvPr>
        </p:nvSpPr>
        <p:spPr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/>
          <a:lstStyle/>
          <a:p>
            <a:pPr lvl="0"/>
            <a:endParaRPr lang="en-US" altLang="x-none" dirty="0"/>
          </a:p>
        </p:txBody>
      </p:sp>
      <p:sp>
        <p:nvSpPr>
          <p:cNvPr id="2052" name="Rectangle 3"/>
          <p:cNvSpPr>
            <a:spLocks noGrp="1"/>
          </p:cNvSpPr>
          <p:nvPr>
            <p:ph type="hdr"/>
          </p:nvPr>
        </p:nvSpPr>
        <p:spPr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/>
          <a:p>
            <a:pPr lvl="0" defTabSz="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en-US" altLang="x-none" sz="1400" dirty="0">
              <a:solidFill>
                <a:srgbClr val="000000"/>
              </a:solidFill>
              <a:latin typeface="Times New Roman" panose="02020603050405020304" charset="0"/>
            </a:endParaRPr>
          </a:p>
        </p:txBody>
      </p:sp>
      <p:sp>
        <p:nvSpPr>
          <p:cNvPr id="2053" name="Rectangle 4"/>
          <p:cNvSpPr>
            <a:spLocks noGrp="1"/>
          </p:cNvSpPr>
          <p:nvPr>
            <p:ph type="dt"/>
          </p:nvPr>
        </p:nvSpPr>
        <p:spPr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/>
          <a:p>
            <a:pPr lvl="0" algn="r" defTabSz="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en-US" altLang="x-none" sz="1400" dirty="0">
              <a:solidFill>
                <a:srgbClr val="000000"/>
              </a:solidFill>
              <a:latin typeface="Times New Roman" panose="02020603050405020304" charset="0"/>
            </a:endParaRPr>
          </a:p>
        </p:txBody>
      </p:sp>
      <p:sp>
        <p:nvSpPr>
          <p:cNvPr id="2054" name="Rectangle 5"/>
          <p:cNvSpPr>
            <a:spLocks noGrp="1"/>
          </p:cNvSpPr>
          <p:nvPr>
            <p:ph type="ftr"/>
          </p:nvPr>
        </p:nvSpPr>
        <p:spPr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/>
          <a:lstStyle/>
          <a:p>
            <a:pPr lvl="0" defTabSz="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en-US" altLang="x-none" sz="1400" dirty="0">
              <a:solidFill>
                <a:srgbClr val="000000"/>
              </a:solidFill>
              <a:latin typeface="Times New Roman" panose="02020603050405020304" charset="0"/>
            </a:endParaRPr>
          </a:p>
        </p:txBody>
      </p:sp>
      <p:sp>
        <p:nvSpPr>
          <p:cNvPr id="2055" name="Rectangle 6"/>
          <p:cNvSpPr>
            <a:spLocks noGrp="1"/>
          </p:cNvSpPr>
          <p:nvPr>
            <p:ph type="sldNum"/>
          </p:nvPr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/>
          <a:lstStyle/>
          <a:p>
            <a:pPr lvl="0" algn="r" defTabSz="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en-US" altLang="x-none" sz="1400" dirty="0">
                <a:solidFill>
                  <a:srgbClr val="000000"/>
                </a:solidFill>
                <a:latin typeface="Times New Roman" panose="02020603050405020304" charset="0"/>
              </a:rPr>
              <a:t>‹#›</a:t>
            </a:fld>
            <a:endParaRPr lang="en-US" altLang="x-none" sz="1400" dirty="0">
              <a:solidFill>
                <a:srgbClr val="000000"/>
              </a:solidFill>
              <a:latin typeface="Times New Roman" panose="0202060305040502030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1pPr>
    <a:lvl2pPr marL="742950" lvl="1" indent="-28575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2pPr>
    <a:lvl3pPr marL="1143000" lvl="2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3pPr>
    <a:lvl4pPr marL="1600200" lvl="3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4pPr>
    <a:lvl5pPr marL="2057400" lvl="4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5pPr>
    <a:lvl6pPr marL="2286000" lvl="5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6pPr>
    <a:lvl7pPr marL="2743200" lvl="6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7pPr>
    <a:lvl8pPr marL="3200400" lvl="7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8pPr>
    <a:lvl9pPr marL="3657600" lvl="8" indent="-228600" algn="l" defTabSz="457200" eaLnBrk="0" fontAlgn="base" latinLnBrk="0" hangingPunct="0">
      <a:lnSpc>
        <a:spcPct val="100000"/>
      </a:lnSpc>
      <a:spcBef>
        <a:spcPct val="30000"/>
      </a:spcBef>
      <a:spcAft>
        <a:spcPct val="0"/>
      </a:spcAft>
      <a:buClrTx/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59681" y="1237717"/>
            <a:ext cx="7558088" cy="2632992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81" y="3972247"/>
            <a:ext cx="7558088" cy="1825938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3475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5410" indent="0" algn="ctr">
              <a:buNone/>
              <a:defRPr sz="1325"/>
            </a:lvl8pPr>
            <a:lvl9pPr marL="3023235" indent="0" algn="ctr">
              <a:buNone/>
              <a:defRPr sz="132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79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69433" cy="64579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7576" y="1885461"/>
            <a:ext cx="8691801" cy="3145935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7576" y="5061158"/>
            <a:ext cx="8691801" cy="165437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347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54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2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3238" y="1770063"/>
            <a:ext cx="4443222" cy="49895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7816" y="1770063"/>
            <a:ext cx="4443222" cy="49895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4137" y="402652"/>
            <a:ext cx="8691801" cy="14618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80943" y="1961222"/>
            <a:ext cx="4028314" cy="908592"/>
          </a:xfrm>
        </p:spPr>
        <p:txBody>
          <a:bodyPr anchor="ctr" anchorCtr="0"/>
          <a:lstStyle>
            <a:lvl1pPr marL="0" indent="0">
              <a:buNone/>
              <a:defRPr sz="2315"/>
            </a:lvl1pPr>
            <a:lvl2pPr marL="377825" indent="0">
              <a:buNone/>
              <a:defRPr sz="1985"/>
            </a:lvl2pPr>
            <a:lvl3pPr marL="755650" indent="0">
              <a:buNone/>
              <a:defRPr sz="1655"/>
            </a:lvl3pPr>
            <a:lvl4pPr marL="1133475" indent="0">
              <a:buNone/>
              <a:defRPr sz="1490"/>
            </a:lvl4pPr>
            <a:lvl5pPr marL="1511935" indent="0">
              <a:buNone/>
              <a:defRPr sz="1490"/>
            </a:lvl5pPr>
            <a:lvl6pPr marL="1889760" indent="0">
              <a:buNone/>
              <a:defRPr sz="1490"/>
            </a:lvl6pPr>
            <a:lvl7pPr marL="2267585" indent="0">
              <a:buNone/>
              <a:defRPr sz="1490"/>
            </a:lvl7pPr>
            <a:lvl8pPr marL="2645410" indent="0">
              <a:buNone/>
              <a:defRPr sz="1490"/>
            </a:lvl8pPr>
            <a:lvl9pPr marL="3023235" indent="0">
              <a:buNone/>
              <a:defRPr sz="14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80943" y="2939321"/>
            <a:ext cx="4028314" cy="388650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71750" y="1961222"/>
            <a:ext cx="4048153" cy="908592"/>
          </a:xfrm>
        </p:spPr>
        <p:txBody>
          <a:bodyPr anchor="ctr" anchorCtr="0"/>
          <a:lstStyle>
            <a:lvl1pPr marL="0" indent="0">
              <a:buNone/>
              <a:defRPr sz="2315"/>
            </a:lvl1pPr>
            <a:lvl2pPr marL="377825" indent="0">
              <a:buNone/>
              <a:defRPr sz="1985"/>
            </a:lvl2pPr>
            <a:lvl3pPr marL="755650" indent="0">
              <a:buNone/>
              <a:defRPr sz="1655"/>
            </a:lvl3pPr>
            <a:lvl4pPr marL="1133475" indent="0">
              <a:buNone/>
              <a:defRPr sz="1490"/>
            </a:lvl4pPr>
            <a:lvl5pPr marL="1511935" indent="0">
              <a:buNone/>
              <a:defRPr sz="1490"/>
            </a:lvl5pPr>
            <a:lvl6pPr marL="1889760" indent="0">
              <a:buNone/>
              <a:defRPr sz="1490"/>
            </a:lvl6pPr>
            <a:lvl7pPr marL="2267585" indent="0">
              <a:buNone/>
              <a:defRPr sz="1490"/>
            </a:lvl7pPr>
            <a:lvl8pPr marL="2645410" indent="0">
              <a:buNone/>
              <a:defRPr sz="1490"/>
            </a:lvl8pPr>
            <a:lvl9pPr marL="3023235" indent="0">
              <a:buNone/>
              <a:defRPr sz="14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71750" y="2939321"/>
            <a:ext cx="4048153" cy="388650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4137" y="504190"/>
            <a:ext cx="3250240" cy="1764665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4229" y="1088910"/>
            <a:ext cx="5101709" cy="5374525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94137" y="2268855"/>
            <a:ext cx="3250240" cy="4203335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3475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5410" indent="0">
              <a:buNone/>
              <a:defRPr sz="825"/>
            </a:lvl8pPr>
            <a:lvl9pPr marL="3023235" indent="0">
              <a:buNone/>
              <a:defRPr sz="82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4137" y="504190"/>
            <a:ext cx="3442921" cy="1764665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84229" y="504191"/>
            <a:ext cx="5101709" cy="5959246"/>
          </a:xfrm>
        </p:spPr>
        <p:txBody>
          <a:bodyPr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3475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5410" indent="0">
              <a:buNone/>
              <a:defRPr sz="1655"/>
            </a:lvl8pPr>
            <a:lvl9pPr marL="3023235" indent="0">
              <a:buNone/>
              <a:defRPr sz="165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94137" y="2268855"/>
            <a:ext cx="3442921" cy="4203335"/>
          </a:xfrm>
        </p:spPr>
        <p:txBody>
          <a:bodyPr/>
          <a:lstStyle>
            <a:lvl1pPr marL="0" indent="0">
              <a:buNone/>
              <a:defRPr sz="1655"/>
            </a:lvl1pPr>
            <a:lvl2pPr marL="377825" indent="0">
              <a:buNone/>
              <a:defRPr sz="1490"/>
            </a:lvl2pPr>
            <a:lvl3pPr marL="755650" indent="0">
              <a:buNone/>
              <a:defRPr sz="1325"/>
            </a:lvl3pPr>
            <a:lvl4pPr marL="1133475" indent="0">
              <a:buNone/>
              <a:defRPr sz="1155"/>
            </a:lvl4pPr>
            <a:lvl5pPr marL="1511935" indent="0">
              <a:buNone/>
              <a:defRPr sz="1155"/>
            </a:lvl5pPr>
            <a:lvl6pPr marL="1889760" indent="0">
              <a:buNone/>
              <a:defRPr sz="1155"/>
            </a:lvl6pPr>
            <a:lvl7pPr marL="2267585" indent="0">
              <a:buNone/>
              <a:defRPr sz="1155"/>
            </a:lvl7pPr>
            <a:lvl8pPr marL="2645410" indent="0">
              <a:buNone/>
              <a:defRPr sz="1155"/>
            </a:lvl8pPr>
            <a:lvl9pPr marL="3023235" indent="0">
              <a:buNone/>
              <a:defRPr sz="115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604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/>
          <a:lstStyle/>
          <a:p>
            <a:pPr lvl="0"/>
            <a:r>
              <a:rPr lang="en-US" altLang="zh-CN"/>
              <a:t>Click to edit the title text format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>
          <a:xfrm>
            <a:off x="503238" y="1770063"/>
            <a:ext cx="9067800" cy="4989512"/>
          </a:xfrm>
          <a:prstGeom prst="rect">
            <a:avLst/>
          </a:prstGeom>
          <a:noFill/>
          <a:ln w="9525">
            <a:noFill/>
          </a:ln>
        </p:spPr>
        <p:txBody>
          <a:bodyPr lIns="0" tIns="28224" rIns="0" bIns="0"/>
          <a:lstStyle/>
          <a:p>
            <a:pPr lvl="0"/>
            <a:r>
              <a:rPr lang="en-US" altLang="zh-CN"/>
              <a:t>Click to edit the outline text format</a:t>
            </a:r>
          </a:p>
          <a:p>
            <a:pPr lvl="1"/>
            <a:r>
              <a:rPr lang="en-US" altLang="zh-CN"/>
              <a:t>Second Outline Level</a:t>
            </a:r>
          </a:p>
          <a:p>
            <a:pPr lvl="2"/>
            <a:r>
              <a:rPr lang="en-US" altLang="zh-CN"/>
              <a:t>Third Outline Level</a:t>
            </a:r>
          </a:p>
          <a:p>
            <a:pPr lvl="3"/>
            <a:r>
              <a:rPr lang="en-US" altLang="zh-CN"/>
              <a:t>Fourth Outline Level</a:t>
            </a:r>
          </a:p>
          <a:p>
            <a:pPr lvl="4"/>
            <a:r>
              <a:rPr lang="en-US" altLang="zh-CN"/>
              <a:t>Fifth Outline Level</a:t>
            </a:r>
          </a:p>
          <a:p>
            <a:pPr lvl="4"/>
            <a:r>
              <a:rPr lang="en-US" altLang="zh-CN"/>
              <a:t>Sixth Outline Level</a:t>
            </a:r>
          </a:p>
          <a:p>
            <a:pPr lvl="4"/>
            <a:r>
              <a:rPr lang="en-US" altLang="zh-CN"/>
              <a:t>Seventh Outline Level</a:t>
            </a:r>
          </a:p>
          <a:p>
            <a:pPr lvl="4"/>
            <a:r>
              <a:rPr lang="en-US" altLang="zh-CN"/>
              <a:t>Eighth Outline Level</a:t>
            </a:r>
          </a:p>
          <a:p>
            <a:pPr lvl="4"/>
            <a:r>
              <a:rPr lang="en-US" altLang="zh-CN"/>
              <a:t>Ninth Outline Level</a:t>
            </a:r>
          </a:p>
        </p:txBody>
      </p:sp>
      <p:sp>
        <p:nvSpPr>
          <p:cNvPr id="1028" name="Rectangle 3"/>
          <p:cNvSpPr>
            <a:spLocks noGrp="1"/>
          </p:cNvSpPr>
          <p:nvPr>
            <p:ph type="dt"/>
          </p:nvPr>
        </p:nvSpPr>
        <p:spPr>
          <a:xfrm>
            <a:off x="503238" y="6889750"/>
            <a:ext cx="2346325" cy="51911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>
            <a:lvl1pPr>
              <a:defRPr sz="1400">
                <a:solidFill>
                  <a:srgbClr val="000000"/>
                </a:solidFill>
                <a:latin typeface="Times New Roman" panose="02020603050405020304" charset="0"/>
              </a:defRPr>
            </a:lvl1pPr>
          </a:lstStyle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1029" name="Rectangle 4"/>
          <p:cNvSpPr>
            <a:spLocks noGrp="1"/>
          </p:cNvSpPr>
          <p:nvPr>
            <p:ph type="ftr"/>
          </p:nvPr>
        </p:nvSpPr>
        <p:spPr>
          <a:xfrm>
            <a:off x="3446463" y="6889750"/>
            <a:ext cx="3192462" cy="51911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>
            <a:lvl1pPr algn="ctr">
              <a:defRPr sz="1400">
                <a:solidFill>
                  <a:srgbClr val="000000"/>
                </a:solidFill>
                <a:latin typeface="Times New Roman" panose="02020603050405020304" charset="0"/>
              </a:defRPr>
            </a:lvl1pPr>
          </a:lstStyle>
          <a:p>
            <a:pPr lvl="0" eaLnBrk="1">
              <a:lnSpc>
                <a:spcPct val="95000"/>
              </a:lnSpc>
            </a:pPr>
            <a:endParaRPr lang="en-US" altLang="x-none" dirty="0"/>
          </a:p>
        </p:txBody>
      </p:sp>
      <p:sp>
        <p:nvSpPr>
          <p:cNvPr id="1030" name="Rectangle 5"/>
          <p:cNvSpPr>
            <a:spLocks noGrp="1"/>
          </p:cNvSpPr>
          <p:nvPr>
            <p:ph type="sldNum"/>
          </p:nvPr>
        </p:nvSpPr>
        <p:spPr>
          <a:xfrm>
            <a:off x="7224713" y="6889750"/>
            <a:ext cx="2346325" cy="51911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>
            <a:lvl1pPr algn="r">
              <a:defRPr sz="1400">
                <a:solidFill>
                  <a:srgbClr val="000000"/>
                </a:solidFill>
                <a:latin typeface="Times New Roman" panose="02020603050405020304" charset="0"/>
              </a:defRPr>
            </a:lvl1pPr>
          </a:lstStyle>
          <a:p>
            <a:pPr lvl="0" eaLnBrk="1">
              <a:lnSpc>
                <a:spcPct val="95000"/>
              </a:lnSpc>
            </a:pPr>
            <a:fld id="{9A0DB2DC-4C9A-4742-B13C-FB6460FD3503}" type="slidenum">
              <a:rPr lang="en-US" altLang="x-none" dirty="0"/>
              <a:t>‹#›</a:t>
            </a:fld>
            <a:endParaRPr lang="en-US" altLang="x-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457200" eaLnBrk="0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4400" b="0" i="0" u="none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457200" eaLnBrk="0" fontAlgn="base" latinLnBrk="0" hangingPunct="0">
        <a:lnSpc>
          <a:spcPct val="93000"/>
        </a:lnSpc>
        <a:spcBef>
          <a:spcPct val="0"/>
        </a:spcBef>
        <a:spcAft>
          <a:spcPts val="1415"/>
        </a:spcAft>
        <a:buClrTx/>
        <a:buSzPct val="100000"/>
        <a:buFont typeface="Times New Roman" panose="02020603050405020304" charset="0"/>
        <a:buNone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 defTabSz="457200" eaLnBrk="0" fontAlgn="base" latinLnBrk="0" hangingPunct="0">
        <a:lnSpc>
          <a:spcPct val="93000"/>
        </a:lnSpc>
        <a:spcBef>
          <a:spcPct val="0"/>
        </a:spcBef>
        <a:spcAft>
          <a:spcPts val="1140"/>
        </a:spcAft>
        <a:buClrTx/>
        <a:buSzPct val="100000"/>
        <a:buFont typeface="Times New Roman" panose="02020603050405020304" charset="0"/>
        <a:buNone/>
        <a:defRPr sz="28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lvl="2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850"/>
        </a:spcAft>
        <a:buClrTx/>
        <a:buSzPct val="100000"/>
        <a:buFont typeface="Times New Roman" panose="02020603050405020304" charset="0"/>
        <a:buNone/>
        <a:defRPr sz="24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lvl="3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575"/>
        </a:spcAft>
        <a:buClrTx/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lvl="4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290"/>
        </a:spcAft>
        <a:buClrTx/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lvl="5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290"/>
        </a:spcAft>
        <a:buClrTx/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6pPr>
      <a:lvl7pPr marL="2971800" lvl="6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290"/>
        </a:spcAft>
        <a:buClrTx/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7pPr>
      <a:lvl8pPr marL="3429000" lvl="7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290"/>
        </a:spcAft>
        <a:buClrTx/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8pPr>
      <a:lvl9pPr marL="3886200" lvl="8" indent="-228600" algn="l" defTabSz="457200" eaLnBrk="0" fontAlgn="base" latinLnBrk="0" hangingPunct="0">
        <a:lnSpc>
          <a:spcPct val="93000"/>
        </a:lnSpc>
        <a:spcBef>
          <a:spcPct val="0"/>
        </a:spcBef>
        <a:spcAft>
          <a:spcPts val="290"/>
        </a:spcAft>
        <a:buClrTx/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457200" eaLnBrk="0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-228600" algn="l" defTabSz="45720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35" y="0"/>
            <a:ext cx="10106025" cy="7562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2"/>
          <p:cNvSpPr>
            <a:spLocks noGrp="1"/>
          </p:cNvSpPr>
          <p:nvPr>
            <p:ph type="subTitle"/>
          </p:nvPr>
        </p:nvSpPr>
        <p:spPr>
          <a:xfrm>
            <a:off x="1330960" y="1740535"/>
            <a:ext cx="7976870" cy="5085715"/>
          </a:xfrm>
          <a:solidFill>
            <a:schemeClr val="bg1">
              <a:alpha val="0"/>
            </a:schemeClr>
          </a:solidFill>
        </p:spPr>
        <p:txBody>
          <a:bodyPr vert="horz" wrap="square" lIns="0" tIns="28224" rIns="0" bIns="0" anchor="ctr"/>
          <a:lstStyle>
            <a:lvl1pPr marL="0" lvl="0" indent="0" algn="ctr">
              <a:defRPr/>
            </a:lvl1pPr>
            <a:lvl2pPr marL="457200" lvl="1" indent="0" algn="ctr">
              <a:defRPr/>
            </a:lvl2pPr>
            <a:lvl3pPr marL="914400" lvl="2" indent="0" algn="ctr">
              <a:defRPr/>
            </a:lvl3pPr>
            <a:lvl4pPr marL="1371600" lvl="3" indent="0" algn="ctr">
              <a:defRPr/>
            </a:lvl4pPr>
            <a:lvl5pPr marL="1828800" lvl="4" indent="0" algn="ctr">
              <a:defRPr/>
            </a:lvl5pPr>
          </a:lstStyle>
          <a:p>
            <a:pPr marL="0" lvl="0" indent="115951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chemeClr val="tx1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115951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华人在比养老模式探讨</a:t>
            </a:r>
            <a:r>
              <a:rPr lang="en-US" altLang="zh-CN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-</a:t>
            </a:r>
            <a:r>
              <a:rPr lang="zh-CN" altLang="en-US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问卷调查</a:t>
            </a:r>
            <a:endParaRPr lang="en-US" altLang="zh-CN" sz="2800" b="1" dirty="0">
              <a:solidFill>
                <a:schemeClr val="tx1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indent="1159510" algn="l" eaLnBrk="1">
              <a:lnSpc>
                <a:spcPct val="10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比利时养老服务体系</a:t>
            </a:r>
            <a:r>
              <a:rPr lang="en-US" altLang="zh-CN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-</a:t>
            </a:r>
            <a:r>
              <a:rPr lang="zh-CN" altLang="en-US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法律和实践</a:t>
            </a:r>
          </a:p>
          <a:p>
            <a:pPr marL="0" lvl="0" indent="115951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中国国内养老产业状况及可借鉴经验</a:t>
            </a:r>
          </a:p>
          <a:p>
            <a:pPr marL="0" lvl="0" indent="115951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</a:rPr>
              <a:t>养老金的计算</a:t>
            </a: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b="1" dirty="0">
              <a:solidFill>
                <a:schemeClr val="tx1"/>
              </a:solidFill>
            </a:endParaRP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b="1" dirty="0">
              <a:solidFill>
                <a:schemeClr val="tx1"/>
              </a:solidFill>
            </a:endParaRP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/>
                </a:solidFill>
              </a:rPr>
              <a:t>时间：</a:t>
            </a:r>
            <a:r>
              <a:rPr lang="en-US" altLang="x-none" sz="1600" b="1" dirty="0">
                <a:solidFill>
                  <a:schemeClr val="tx1"/>
                </a:solidFill>
                <a:latin typeface="Microsoft YaHei" panose="020B0503020204020204" charset="-122"/>
              </a:rPr>
              <a:t>2017</a:t>
            </a:r>
            <a:r>
              <a:rPr lang="zh-CN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年</a:t>
            </a:r>
            <a:r>
              <a:rPr lang="en-US" altLang="zh-CN" sz="1600" b="1" dirty="0">
                <a:solidFill>
                  <a:schemeClr val="tx1"/>
                </a:solidFill>
                <a:latin typeface="Microsoft YaHei" panose="020B0503020204020204" charset="-122"/>
              </a:rPr>
              <a:t>2</a:t>
            </a:r>
            <a:r>
              <a:rPr lang="zh-CN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月</a:t>
            </a:r>
            <a:r>
              <a:rPr lang="en-US" altLang="zh-CN" sz="1600" b="1" dirty="0">
                <a:solidFill>
                  <a:schemeClr val="tx1"/>
                </a:solidFill>
                <a:latin typeface="Microsoft YaHei" panose="020B0503020204020204" charset="-122"/>
              </a:rPr>
              <a:t>25</a:t>
            </a:r>
            <a:r>
              <a:rPr lang="zh-CN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日星期六下午 </a:t>
            </a:r>
            <a:r>
              <a:rPr lang="en-US" altLang="zh-CN" sz="1600" b="1" dirty="0">
                <a:solidFill>
                  <a:schemeClr val="tx1"/>
                </a:solidFill>
                <a:latin typeface="Microsoft YaHei" panose="020B0503020204020204" charset="-122"/>
              </a:rPr>
              <a:t>14</a:t>
            </a:r>
            <a:r>
              <a:rPr lang="nl-BE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:</a:t>
            </a:r>
            <a:r>
              <a:rPr lang="zh-CN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3</a:t>
            </a:r>
            <a:r>
              <a:rPr lang="nl-BE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0-16:30 </a:t>
            </a:r>
            <a:endParaRPr lang="zh-CN" altLang="en-US" sz="1600" b="1" dirty="0">
              <a:solidFill>
                <a:schemeClr val="tx1"/>
              </a:solidFill>
              <a:latin typeface="Microsoft YaHei" panose="020B0503020204020204" charset="-122"/>
            </a:endParaRPr>
          </a:p>
          <a:p>
            <a:pPr lvl="0" algn="l" eaLnBrk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/>
                </a:solidFill>
                <a:latin typeface="Microsoft YaHei" panose="020B0503020204020204" charset="-122"/>
              </a:rPr>
              <a:t>地点：根特大学医学院 </a:t>
            </a:r>
            <a:r>
              <a:rPr lang="pt-BR" altLang="en-US" sz="1600" b="1" dirty="0">
                <a:solidFill>
                  <a:schemeClr val="tx1"/>
                </a:solidFill>
                <a:latin typeface="+mj-lt"/>
              </a:rPr>
              <a:t>Auditorium </a:t>
            </a:r>
            <a:r>
              <a:rPr lang="en-US" altLang="pt-BR" sz="1600" b="1" dirty="0">
                <a:solidFill>
                  <a:schemeClr val="tx1"/>
                </a:solidFill>
                <a:latin typeface="+mj-lt"/>
              </a:rPr>
              <a:t>1 </a:t>
            </a:r>
            <a:r>
              <a:rPr lang="zh-CN" altLang="en-US" sz="1600" b="1" dirty="0">
                <a:solidFill>
                  <a:schemeClr val="tx1"/>
                </a:solidFill>
                <a:latin typeface="+mj-lt"/>
              </a:rPr>
              <a:t>（</a:t>
            </a:r>
            <a:r>
              <a:rPr lang="en-US" altLang="zh-CN" sz="1600" b="1" dirty="0">
                <a:solidFill>
                  <a:schemeClr val="tx1"/>
                </a:solidFill>
                <a:latin typeface="+mj-lt"/>
              </a:rPr>
              <a:t>48</a:t>
            </a:r>
            <a:r>
              <a:rPr lang="zh-CN" altLang="en-US" sz="1600" b="1" dirty="0">
                <a:solidFill>
                  <a:schemeClr val="tx1"/>
                </a:solidFill>
                <a:latin typeface="+mj-lt"/>
              </a:rPr>
              <a:t>）</a:t>
            </a:r>
            <a:r>
              <a:rPr lang="en-US" altLang="zh-CN" sz="1600" b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altLang="zh-CN" sz="1600" b="1" dirty="0" err="1">
                <a:solidFill>
                  <a:schemeClr val="tx1"/>
                </a:solidFill>
                <a:latin typeface="+mj-lt"/>
              </a:rPr>
              <a:t>Dwarsgebouw</a:t>
            </a:r>
            <a:endParaRPr lang="en-US" altLang="zh-CN" sz="1600" b="1" dirty="0">
              <a:solidFill>
                <a:schemeClr val="tx1"/>
              </a:solidFill>
              <a:latin typeface="+mj-lt"/>
            </a:endParaRPr>
          </a:p>
          <a:p>
            <a:pPr lvl="0" algn="l" eaLnBrk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tx1"/>
                </a:solidFill>
                <a:latin typeface="+mj-lt"/>
              </a:rPr>
              <a:t>          Campus UZ Ghent</a:t>
            </a:r>
            <a:r>
              <a:rPr lang="zh-CN" altLang="en-US" sz="1600" b="1" dirty="0">
                <a:solidFill>
                  <a:schemeClr val="tx1"/>
                </a:solidFill>
                <a:latin typeface="+mj-lt"/>
              </a:rPr>
              <a:t>， </a:t>
            </a:r>
            <a:r>
              <a:rPr lang="en-US" altLang="zh-CN" sz="1600" b="1" dirty="0">
                <a:solidFill>
                  <a:schemeClr val="tx1"/>
                </a:solidFill>
                <a:latin typeface="+mj-lt"/>
              </a:rPr>
              <a:t>De Pintelaan 185,</a:t>
            </a:r>
            <a:r>
              <a:rPr lang="en-US" altLang="x-none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zh-CN" altLang="en-US" sz="1600" b="1" dirty="0">
                <a:solidFill>
                  <a:schemeClr val="tx1"/>
                </a:solidFill>
                <a:latin typeface="+mj-lt"/>
              </a:rPr>
              <a:t>9000 </a:t>
            </a:r>
            <a:r>
              <a:rPr lang="en-US" altLang="x-none" sz="1600" b="1" dirty="0">
                <a:solidFill>
                  <a:schemeClr val="tx1"/>
                </a:solidFill>
                <a:latin typeface="+mj-lt"/>
              </a:rPr>
              <a:t>Gent</a:t>
            </a:r>
          </a:p>
          <a:p>
            <a:pPr lvl="0" algn="l" eaLnBrk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endParaRPr lang="zh-CN" altLang="en-US" sz="2000" b="1" dirty="0">
              <a:solidFill>
                <a:schemeClr val="tx1"/>
              </a:solidFill>
              <a:latin typeface="Microsoft YaHei" panose="020B0503020204020204" charset="-122"/>
            </a:endParaRPr>
          </a:p>
          <a:p>
            <a:pPr lvl="0" algn="l" eaLnBrk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/>
                </a:solidFill>
                <a:latin typeface="Microsoft YaHei" panose="020B0503020204020204" charset="-122"/>
              </a:rPr>
              <a:t>旅比华人专业人士协会 </a:t>
            </a:r>
            <a:r>
              <a:rPr lang="nl-BE" altLang="en-US" sz="2000" b="1" dirty="0">
                <a:solidFill>
                  <a:schemeClr val="tx1"/>
                </a:solidFill>
                <a:latin typeface="Microsoft YaHei" panose="020B0503020204020204" charset="-122"/>
              </a:rPr>
              <a:t>(</a:t>
            </a:r>
            <a:r>
              <a:rPr lang="en-US" altLang="x-none" sz="2000" b="1" dirty="0">
                <a:solidFill>
                  <a:schemeClr val="tx1"/>
                </a:solidFill>
                <a:latin typeface="+mj-lt"/>
              </a:rPr>
              <a:t>ACPB</a:t>
            </a:r>
            <a:r>
              <a:rPr lang="zh-CN" altLang="en-US" sz="2000" b="1" dirty="0">
                <a:solidFill>
                  <a:schemeClr val="tx1"/>
                </a:solidFill>
                <a:latin typeface="+mj-lt"/>
              </a:rPr>
              <a:t>，</a:t>
            </a:r>
            <a:r>
              <a:rPr lang="nl-BE" altLang="en-US" sz="2000" b="1" dirty="0">
                <a:solidFill>
                  <a:schemeClr val="tx1"/>
                </a:solidFill>
                <a:latin typeface="+mj-lt"/>
              </a:rPr>
              <a:t>www.acpb.be</a:t>
            </a:r>
            <a:r>
              <a:rPr lang="nl-BE" altLang="en-US" sz="2000" b="1" dirty="0">
                <a:solidFill>
                  <a:schemeClr val="tx1"/>
                </a:solidFill>
                <a:latin typeface="Microsoft YaHei" panose="020B0503020204020204" charset="-122"/>
              </a:rPr>
              <a:t>)</a:t>
            </a:r>
            <a:endParaRPr lang="zh-CN" altLang="en-US" sz="2000" b="1" dirty="0">
              <a:solidFill>
                <a:schemeClr val="tx1"/>
              </a:solidFill>
              <a:latin typeface="Microsoft YaHei" panose="020B0503020204020204" charset="-122"/>
            </a:endParaRPr>
          </a:p>
          <a:p>
            <a:pPr lvl="0" algn="just" eaLnBrk="1">
              <a:lnSpc>
                <a:spcPct val="93000"/>
              </a:lnSpc>
              <a:spcAft>
                <a:spcPct val="0"/>
              </a:spcAft>
            </a:pPr>
            <a:endParaRPr lang="en-US" altLang="x-none" sz="2000" b="1" dirty="0">
              <a:latin typeface="Microsoft YaHei" panose="020B0503020204020204" charset="-122"/>
            </a:endParaRPr>
          </a:p>
        </p:txBody>
      </p:sp>
      <p:sp>
        <p:nvSpPr>
          <p:cNvPr id="3076" name="AutoShape 9" descr="Image result for ing"/>
          <p:cNvSpPr>
            <a:spLocks noChangeAspect="1"/>
          </p:cNvSpPr>
          <p:nvPr/>
        </p:nvSpPr>
        <p:spPr>
          <a:xfrm>
            <a:off x="155575" y="-122237"/>
            <a:ext cx="304800" cy="29368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/>
            <a:endParaRPr lang="en-US" altLang="x-none" dirty="0">
              <a:latin typeface="Arial" panose="020B0604020202020204" pitchFamily="34" charset="0"/>
              <a:ea typeface="Microsoft YaHei" panose="020B0503020204020204" charset="-122"/>
            </a:endParaRPr>
          </a:p>
        </p:txBody>
      </p:sp>
      <p:sp>
        <p:nvSpPr>
          <p:cNvPr id="3077" name="AutoShape 8" descr="“高继明”的图片搜索结果"/>
          <p:cNvSpPr>
            <a:spLocks noChangeAspect="1"/>
          </p:cNvSpPr>
          <p:nvPr/>
        </p:nvSpPr>
        <p:spPr>
          <a:xfrm>
            <a:off x="155575" y="-122237"/>
            <a:ext cx="304800" cy="29368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/>
            <a:endParaRPr lang="en-US" altLang="x-none" dirty="0">
              <a:latin typeface="Arial" panose="020B0604020202020204" pitchFamily="34" charset="0"/>
              <a:ea typeface="Microsoft YaHei" panose="020B0503020204020204" charset="-122"/>
            </a:endParaRPr>
          </a:p>
        </p:txBody>
      </p:sp>
      <p:sp>
        <p:nvSpPr>
          <p:cNvPr id="3078" name="AutoShape 10" descr="“高继明”的图片搜索结果"/>
          <p:cNvSpPr>
            <a:spLocks noChangeAspect="1"/>
          </p:cNvSpPr>
          <p:nvPr/>
        </p:nvSpPr>
        <p:spPr>
          <a:xfrm>
            <a:off x="155575" y="-122237"/>
            <a:ext cx="304800" cy="29368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/>
            <a:endParaRPr lang="en-US" altLang="x-none" dirty="0">
              <a:latin typeface="Arial" panose="020B0604020202020204" pitchFamily="34" charset="0"/>
              <a:ea typeface="Microsoft YaHei" panose="020B0503020204020204" charset="-122"/>
            </a:endParaRPr>
          </a:p>
        </p:txBody>
      </p:sp>
      <p:sp>
        <p:nvSpPr>
          <p:cNvPr id="3079" name="AutoShape 12" descr="“高继明”的图片搜索结果"/>
          <p:cNvSpPr>
            <a:spLocks noChangeAspect="1"/>
          </p:cNvSpPr>
          <p:nvPr/>
        </p:nvSpPr>
        <p:spPr>
          <a:xfrm>
            <a:off x="155575" y="-1447800"/>
            <a:ext cx="2933700" cy="32639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/>
            <a:endParaRPr lang="en-US" altLang="x-none" dirty="0">
              <a:latin typeface="Arial" panose="020B0604020202020204" pitchFamily="34" charset="0"/>
              <a:ea typeface="Microsoft YaHei" panose="020B0503020204020204" charset="-122"/>
            </a:endParaRPr>
          </a:p>
        </p:txBody>
      </p:sp>
      <p:sp>
        <p:nvSpPr>
          <p:cNvPr id="3080" name="AutoShape 14" descr="“高继明”的图片搜索结果"/>
          <p:cNvSpPr>
            <a:spLocks noChangeAspect="1"/>
          </p:cNvSpPr>
          <p:nvPr/>
        </p:nvSpPr>
        <p:spPr>
          <a:xfrm>
            <a:off x="155575" y="-1447800"/>
            <a:ext cx="2933700" cy="32639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/>
            <a:endParaRPr lang="en-US" altLang="x-none" dirty="0">
              <a:latin typeface="Arial" panose="020B0604020202020204" pitchFamily="34" charset="0"/>
              <a:ea typeface="Microsoft YaHei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5940" y="171450"/>
            <a:ext cx="4518025" cy="7302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sz="440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81" name="文本框 3080"/>
          <p:cNvSpPr txBox="1"/>
          <p:nvPr/>
        </p:nvSpPr>
        <p:spPr>
          <a:xfrm>
            <a:off x="1464310" y="921385"/>
            <a:ext cx="7559040" cy="74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Microsoft YaHei" panose="020B0503020204020204" charset="-122"/>
              </a:rPr>
              <a:t>ACPB华人养老问题座谈会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华人养老项目</a:t>
            </a:r>
            <a:br>
              <a:rPr lang="zh-CN" altLang="en-US" dirty="0"/>
            </a:br>
            <a:r>
              <a:rPr lang="zh-CN" altLang="en-US" dirty="0"/>
              <a:t>来自校牧的信息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Part1 </a:t>
            </a:r>
            <a:r>
              <a:rPr lang="zh-CN" altLang="en-US" dirty="0"/>
              <a:t>社区养老 （托老所，日照间，包三餐，</a:t>
            </a:r>
            <a:r>
              <a:rPr lang="en-US" altLang="zh-CN" dirty="0"/>
              <a:t>1200</a:t>
            </a:r>
            <a:r>
              <a:rPr lang="zh-CN" altLang="en-US" dirty="0"/>
              <a:t>到</a:t>
            </a:r>
            <a:r>
              <a:rPr lang="en-US" altLang="zh-CN" dirty="0"/>
              <a:t>1500</a:t>
            </a:r>
            <a:r>
              <a:rPr lang="zh-CN" altLang="en-US" dirty="0"/>
              <a:t>圆</a:t>
            </a:r>
            <a:r>
              <a:rPr lang="en-US" altLang="zh-CN" dirty="0"/>
              <a:t>/</a:t>
            </a:r>
            <a:r>
              <a:rPr lang="zh-CN" altLang="en-US" dirty="0"/>
              <a:t>每月）</a:t>
            </a:r>
          </a:p>
          <a:p>
            <a:r>
              <a:rPr lang="zh-CN" altLang="en-US" dirty="0"/>
              <a:t>泰宇龙华</a:t>
            </a:r>
          </a:p>
          <a:p>
            <a:r>
              <a:rPr lang="zh-CN" altLang="en-US" dirty="0"/>
              <a:t>青松</a:t>
            </a:r>
          </a:p>
          <a:p>
            <a:r>
              <a:rPr lang="zh-CN" altLang="en-US" dirty="0"/>
              <a:t>松龄养老</a:t>
            </a:r>
            <a:endParaRPr lang="en-US" altLang="zh-CN" dirty="0"/>
          </a:p>
          <a:p>
            <a:r>
              <a:rPr lang="en-US" altLang="zh-CN" dirty="0"/>
              <a:t>Part2 </a:t>
            </a:r>
            <a:r>
              <a:rPr lang="zh-CN" altLang="en-US" dirty="0"/>
              <a:t>机构养老 （最低的收费连吃带住和服务不超过</a:t>
            </a:r>
            <a:r>
              <a:rPr lang="en-US" altLang="zh-CN" dirty="0"/>
              <a:t>4500</a:t>
            </a:r>
            <a:r>
              <a:rPr lang="zh-CN" altLang="en-US" dirty="0"/>
              <a:t>元每月，贵的超过万元且不包护理费）</a:t>
            </a:r>
            <a:endParaRPr lang="en-US" altLang="zh-CN" dirty="0"/>
          </a:p>
          <a:p>
            <a:r>
              <a:rPr lang="en-US" altLang="zh-CN" dirty="0"/>
              <a:t>    </a:t>
            </a:r>
            <a:r>
              <a:rPr lang="zh-CN" altLang="en-US" dirty="0"/>
              <a:t>寸草春晖 保利和熹会 乐城恭和苑 远洋椿楦茂 北控远方饭店项目</a:t>
            </a:r>
          </a:p>
        </p:txBody>
      </p:sp>
    </p:spTree>
    <p:extLst>
      <p:ext uri="{BB962C8B-B14F-4D97-AF65-F5344CB8AC3E}">
        <p14:creationId xmlns:p14="http://schemas.microsoft.com/office/powerpoint/2010/main" val="831172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华人养老问题座谈会</a:t>
            </a:r>
            <a:br>
              <a:rPr lang="zh-CN" altLang="en-US" dirty="0"/>
            </a:br>
            <a:r>
              <a:rPr lang="en-US" altLang="zh-CN" dirty="0"/>
              <a:t>Agenda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zh-CN" altLang="en-US" sz="2800" dirty="0"/>
              <a:t>主持人介绍嘉宾及参会人员</a:t>
            </a:r>
            <a:endParaRPr lang="en-US" altLang="zh-CN" sz="2800" dirty="0"/>
          </a:p>
          <a:p>
            <a:pPr marL="514350" indent="-514350">
              <a:buAutoNum type="arabicPeriod"/>
            </a:pPr>
            <a:r>
              <a:rPr lang="zh-CN" altLang="en-US" sz="2800" dirty="0"/>
              <a:t>开场词：</a:t>
            </a:r>
            <a:r>
              <a:rPr lang="en-US" altLang="zh-CN" sz="2800" dirty="0"/>
              <a:t>ACPB</a:t>
            </a:r>
            <a:r>
              <a:rPr lang="zh-CN" altLang="en-US" sz="2800" dirty="0"/>
              <a:t>主席 贺卫东</a:t>
            </a:r>
            <a:endParaRPr lang="en-US" altLang="zh-CN" sz="2800" dirty="0"/>
          </a:p>
          <a:p>
            <a:pPr marL="514350" indent="-514350">
              <a:buAutoNum type="arabicPeriod"/>
            </a:pPr>
            <a:r>
              <a:rPr lang="en-US" altLang="zh-CN" sz="2800" dirty="0"/>
              <a:t>ACPB</a:t>
            </a:r>
            <a:r>
              <a:rPr lang="zh-CN" altLang="en-US" sz="2800" dirty="0"/>
              <a:t>养老项目工作汇报：</a:t>
            </a:r>
            <a:r>
              <a:rPr lang="en-US" altLang="zh-CN" sz="2800" dirty="0"/>
              <a:t>ACPB</a:t>
            </a:r>
            <a:r>
              <a:rPr lang="zh-CN" altLang="en-US" sz="2800" dirty="0"/>
              <a:t>秘书长 邵鸣</a:t>
            </a:r>
            <a:endParaRPr lang="en-US" altLang="zh-CN" sz="2800" dirty="0"/>
          </a:p>
          <a:p>
            <a:pPr marL="514350" indent="-514350">
              <a:buFont typeface="Times New Roman" panose="02020603050405020304" charset="0"/>
              <a:buAutoNum type="arabicPeriod"/>
            </a:pPr>
            <a:r>
              <a:rPr lang="zh-CN" altLang="en-US" sz="2800" dirty="0"/>
              <a:t>比利时养老服务体系：</a:t>
            </a:r>
            <a:r>
              <a:rPr lang="en-US" altLang="zh-CN" sz="2800" dirty="0"/>
              <a:t>ACPB</a:t>
            </a:r>
            <a:r>
              <a:rPr lang="zh-CN" altLang="en-US" sz="2800" dirty="0"/>
              <a:t>顾问 张维宏</a:t>
            </a:r>
            <a:endParaRPr lang="en-US" altLang="zh-CN" sz="2800" dirty="0"/>
          </a:p>
          <a:p>
            <a:pPr marL="514350" indent="-514350">
              <a:buFont typeface="Times New Roman" panose="02020603050405020304" charset="0"/>
              <a:buAutoNum type="arabicPeriod"/>
            </a:pPr>
            <a:r>
              <a:rPr lang="zh-CN" altLang="en-US" sz="2800" dirty="0"/>
              <a:t>比利时养老机构的分布和市场需求：</a:t>
            </a:r>
            <a:r>
              <a:rPr lang="en-US" altLang="zh-CN" sz="2800" dirty="0"/>
              <a:t>ACPB</a:t>
            </a:r>
            <a:r>
              <a:rPr lang="zh-CN" altLang="en-US" sz="2800" dirty="0"/>
              <a:t>理事 黄威华</a:t>
            </a:r>
            <a:endParaRPr lang="en-US" altLang="zh-CN" sz="2800" dirty="0"/>
          </a:p>
          <a:p>
            <a:pPr marL="514350" indent="-514350">
              <a:buFont typeface="Times New Roman" panose="02020603050405020304" charset="0"/>
              <a:buAutoNum type="arabicPeriod"/>
            </a:pPr>
            <a:r>
              <a:rPr lang="zh-CN" altLang="en-US" sz="2800" dirty="0"/>
              <a:t>中国国内养老产业状况及可借鉴经验：会员校牧提供</a:t>
            </a:r>
            <a:endParaRPr lang="en-US" altLang="zh-CN" sz="2800" dirty="0"/>
          </a:p>
          <a:p>
            <a:pPr marL="514350" indent="-514350">
              <a:buFont typeface="Times New Roman" panose="02020603050405020304" charset="0"/>
              <a:buAutoNum type="arabicPeriod"/>
            </a:pPr>
            <a:r>
              <a:rPr lang="zh-CN" altLang="en-US" sz="2800" dirty="0"/>
              <a:t>比利时养老金计算：</a:t>
            </a:r>
            <a:r>
              <a:rPr lang="en-US" altLang="zh-CN" sz="2800" dirty="0"/>
              <a:t>ACPB </a:t>
            </a:r>
            <a:r>
              <a:rPr lang="zh-CN" altLang="en-US" sz="2800" dirty="0"/>
              <a:t>顾问 曹燕</a:t>
            </a:r>
            <a:endParaRPr lang="en-US" altLang="zh-CN" sz="2800" dirty="0"/>
          </a:p>
          <a:p>
            <a:pPr marL="514350" indent="-514350">
              <a:buFont typeface="Times New Roman" panose="02020603050405020304" charset="0"/>
              <a:buAutoNum type="arabicPeriod"/>
            </a:pPr>
            <a:r>
              <a:rPr lang="zh-CN" altLang="en-US" sz="2800" dirty="0"/>
              <a:t>嘉宾及参会人员发言，讨论</a:t>
            </a:r>
            <a:endParaRPr lang="en-US" altLang="zh-CN" sz="2800" dirty="0"/>
          </a:p>
          <a:p>
            <a:pPr marL="514350" indent="-514350">
              <a:buFont typeface="Times New Roman" panose="02020603050405020304" charset="0"/>
              <a:buAutoNum type="arabicPeriod"/>
            </a:pPr>
            <a:endParaRPr lang="en-US" altLang="zh-CN" dirty="0"/>
          </a:p>
          <a:p>
            <a:pPr marL="514350" indent="-514350">
              <a:buFont typeface="Times New Roman" panose="02020603050405020304" charset="0"/>
              <a:buAutoNum type="arabicPeriod"/>
            </a:pPr>
            <a:endParaRPr lang="en-US" altLang="zh-CN" dirty="0"/>
          </a:p>
          <a:p>
            <a:pPr marL="514350" indent="-514350">
              <a:buFont typeface="Times New Roman" panose="02020603050405020304" charset="0"/>
              <a:buAutoNum type="arabicPeriod"/>
            </a:pPr>
            <a:endParaRPr lang="zh-CN" altLang="en-US" dirty="0"/>
          </a:p>
          <a:p>
            <a:pPr marL="0" indent="0"/>
            <a:endParaRPr lang="en-US" altLang="zh-CN" b="1" dirty="0"/>
          </a:p>
          <a:p>
            <a:pPr marL="514350" indent="-514350"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4803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养老项目工作汇报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/>
              <a:t>1.</a:t>
            </a:r>
            <a:r>
              <a:rPr lang="zh-CN" altLang="en-US" sz="2400" dirty="0"/>
              <a:t>成立了</a:t>
            </a:r>
            <a:r>
              <a:rPr lang="en-US" altLang="zh-CN" sz="2400" dirty="0"/>
              <a:t>ACPB</a:t>
            </a:r>
            <a:r>
              <a:rPr lang="zh-CN" altLang="en-US" sz="2400" dirty="0"/>
              <a:t>养老产业项目领导小组：由贺主席提议</a:t>
            </a:r>
            <a:r>
              <a:rPr lang="en-US" altLang="zh-CN" sz="2400" dirty="0"/>
              <a:t>2016</a:t>
            </a:r>
            <a:r>
              <a:rPr lang="zh-CN" altLang="en-US" sz="2400" dirty="0"/>
              <a:t>年</a:t>
            </a:r>
            <a:r>
              <a:rPr lang="en-US" altLang="zh-CN" sz="2400" dirty="0"/>
              <a:t>4</a:t>
            </a:r>
            <a:r>
              <a:rPr lang="zh-CN" altLang="en-US" sz="2400" dirty="0"/>
              <a:t>月</a:t>
            </a:r>
            <a:r>
              <a:rPr lang="en-US" altLang="zh-CN" sz="2400" dirty="0"/>
              <a:t>5</a:t>
            </a:r>
            <a:r>
              <a:rPr lang="zh-CN" altLang="en-US" sz="2400" dirty="0"/>
              <a:t>日在根特召开了第一次会议：小组成员：张维宏，校牧，黄威华，邵鸣，贺卫东。该小组有微信群实时交流信息。</a:t>
            </a:r>
            <a:endParaRPr lang="en-US" altLang="zh-CN" sz="2400" dirty="0"/>
          </a:p>
          <a:p>
            <a:r>
              <a:rPr lang="en-US" altLang="zh-CN" sz="2400" dirty="0"/>
              <a:t>2.</a:t>
            </a:r>
            <a:r>
              <a:rPr lang="zh-CN" altLang="en-US" sz="2400" dirty="0"/>
              <a:t>养老问卷：设计了</a:t>
            </a:r>
            <a:r>
              <a:rPr lang="en-US" altLang="zh-CN" sz="2400" dirty="0"/>
              <a:t>12</a:t>
            </a:r>
            <a:r>
              <a:rPr lang="zh-CN" altLang="en-US" sz="2400" dirty="0"/>
              <a:t>个题目，面向新老会员发放，共收到</a:t>
            </a:r>
            <a:r>
              <a:rPr lang="en-US" altLang="zh-CN" sz="2400" dirty="0"/>
              <a:t>76</a:t>
            </a:r>
            <a:r>
              <a:rPr lang="zh-CN" altLang="en-US" sz="2400" dirty="0"/>
              <a:t>分答卷。统计结果已经以邮件形式通报了</a:t>
            </a:r>
            <a:r>
              <a:rPr lang="en-US" altLang="zh-CN" sz="2400" dirty="0"/>
              <a:t>ACPB</a:t>
            </a:r>
            <a:r>
              <a:rPr lang="zh-CN" altLang="en-US" sz="2400" dirty="0"/>
              <a:t>会员。</a:t>
            </a:r>
            <a:endParaRPr lang="en-US" altLang="zh-CN" sz="2400" dirty="0"/>
          </a:p>
          <a:p>
            <a:r>
              <a:rPr lang="en-US" altLang="zh-CN" sz="2400" dirty="0"/>
              <a:t>4.</a:t>
            </a:r>
            <a:r>
              <a:rPr lang="zh-CN" altLang="en-US" sz="2400" dirty="0"/>
              <a:t>建立了</a:t>
            </a:r>
            <a:r>
              <a:rPr lang="en-US" altLang="zh-CN" sz="2400" dirty="0"/>
              <a:t>ACPB</a:t>
            </a:r>
            <a:r>
              <a:rPr lang="zh-CN" altLang="en-US" sz="2400" dirty="0"/>
              <a:t>养老论坛微信群，目前（</a:t>
            </a:r>
            <a:r>
              <a:rPr lang="en-US" altLang="zh-CN" sz="2400" dirty="0"/>
              <a:t>93</a:t>
            </a:r>
            <a:r>
              <a:rPr lang="zh-CN" altLang="en-US" sz="2400" dirty="0"/>
              <a:t>人）</a:t>
            </a:r>
            <a:endParaRPr lang="en-US" altLang="zh-CN" sz="2400" dirty="0"/>
          </a:p>
          <a:p>
            <a:r>
              <a:rPr lang="en-US" altLang="zh-CN" sz="2400" dirty="0"/>
              <a:t>5. </a:t>
            </a:r>
            <a:r>
              <a:rPr lang="zh-CN" altLang="en-US" sz="2400" dirty="0"/>
              <a:t>计划不定期召开座谈会 （</a:t>
            </a:r>
            <a:r>
              <a:rPr lang="en-US" altLang="zh-CN" sz="2400" dirty="0"/>
              <a:t>2017</a:t>
            </a:r>
            <a:r>
              <a:rPr lang="zh-CN" altLang="en-US" sz="2400" dirty="0"/>
              <a:t>年</a:t>
            </a:r>
            <a:r>
              <a:rPr lang="en-US" altLang="zh-CN" sz="2400" dirty="0"/>
              <a:t>2</a:t>
            </a:r>
            <a:r>
              <a:rPr lang="zh-CN" altLang="en-US" sz="2400" dirty="0"/>
              <a:t>月</a:t>
            </a:r>
            <a:r>
              <a:rPr lang="en-US" altLang="zh-CN" sz="2400" dirty="0"/>
              <a:t>25</a:t>
            </a:r>
            <a:r>
              <a:rPr lang="zh-CN" altLang="en-US" sz="2400" dirty="0"/>
              <a:t>日第一次）</a:t>
            </a:r>
            <a:endParaRPr lang="en-US" altLang="zh-CN" sz="2400" dirty="0"/>
          </a:p>
          <a:p>
            <a:r>
              <a:rPr lang="en-US" altLang="zh-CN" sz="2400" dirty="0"/>
              <a:t>6.</a:t>
            </a:r>
            <a:r>
              <a:rPr lang="zh-CN" altLang="en-US" sz="2400" dirty="0"/>
              <a:t>今后打算：参观访问，与比利时政府联系，请求使馆支持与旅比华人华侨联合会合作，集资？寻求合作伙伴？招商</a:t>
            </a:r>
            <a:r>
              <a:rPr lang="en-US" altLang="zh-CN" sz="2400" dirty="0"/>
              <a:t>?</a:t>
            </a:r>
            <a:r>
              <a:rPr lang="zh-CN" altLang="en-US" sz="2400" dirty="0"/>
              <a:t>。。。。</a:t>
            </a:r>
            <a:endParaRPr lang="en-US" altLang="zh-CN" sz="2400" dirty="0"/>
          </a:p>
          <a:p>
            <a:r>
              <a:rPr lang="en-US" altLang="zh-CN" sz="2400" dirty="0"/>
              <a:t>    </a:t>
            </a:r>
            <a:r>
              <a:rPr lang="zh-CN" altLang="en-US" sz="4000" dirty="0"/>
              <a:t>集思广益！群策群力！共享成果！</a:t>
            </a:r>
            <a:endParaRPr lang="en-US" altLang="zh-CN" sz="4000" dirty="0"/>
          </a:p>
          <a:p>
            <a:endParaRPr lang="zh-CN" alt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518650" y="700405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60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68"/>
    </mc:Choice>
    <mc:Fallback xmlns="">
      <p:transition spd="slow" advTm="83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问卷调查结果</a:t>
            </a:r>
            <a:r>
              <a:rPr lang="en-US" altLang="zh-CN" dirty="0"/>
              <a:t>1</a:t>
            </a:r>
            <a:endParaRPr lang="zh-CN" alt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645047"/>
              </p:ext>
            </p:extLst>
          </p:nvPr>
        </p:nvGraphicFramePr>
        <p:xfrm>
          <a:off x="847834" y="1770063"/>
          <a:ext cx="8723204" cy="4989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8121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问卷调查结果</a:t>
            </a:r>
            <a:r>
              <a:rPr lang="en-US" altLang="zh-CN" dirty="0"/>
              <a:t>2</a:t>
            </a:r>
            <a:endParaRPr lang="zh-CN" alt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848" y="1770063"/>
            <a:ext cx="8882580" cy="498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19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华人养老项目</a:t>
            </a:r>
            <a:br>
              <a:rPr lang="en-US" altLang="zh-CN" dirty="0"/>
            </a:br>
            <a:r>
              <a:rPr lang="zh-CN" altLang="en-US" dirty="0"/>
              <a:t>来自校牧的信息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	</a:t>
            </a:r>
            <a:r>
              <a:rPr lang="zh-CN" altLang="en-US" dirty="0"/>
              <a:t>关于比利时建养老院的政策。养老院也不能只收华人！</a:t>
            </a:r>
          </a:p>
          <a:p>
            <a:r>
              <a:rPr lang="en-US" altLang="zh-CN" dirty="0"/>
              <a:t>a.	</a:t>
            </a:r>
            <a:r>
              <a:rPr lang="zh-CN" altLang="en-US" dirty="0"/>
              <a:t>比利时养老形式分为：</a:t>
            </a:r>
          </a:p>
          <a:p>
            <a:r>
              <a:rPr lang="en-US" altLang="zh-CN" dirty="0" err="1"/>
              <a:t>i</a:t>
            </a:r>
            <a:r>
              <a:rPr lang="en-US" altLang="zh-CN" dirty="0"/>
              <a:t>.	</a:t>
            </a:r>
            <a:r>
              <a:rPr lang="zh-CN" altLang="en-US" dirty="0"/>
              <a:t>日护中心：老人白天来养老院，晚上回家</a:t>
            </a:r>
          </a:p>
          <a:p>
            <a:r>
              <a:rPr lang="en-US" altLang="zh-CN" dirty="0"/>
              <a:t>ii.	</a:t>
            </a:r>
            <a:r>
              <a:rPr lang="zh-CN" altLang="en-US" dirty="0"/>
              <a:t>短期护理机构：短期全日制照护：一般手术后康复</a:t>
            </a:r>
          </a:p>
          <a:p>
            <a:r>
              <a:rPr lang="en-US" altLang="zh-CN" dirty="0"/>
              <a:t>iii.	</a:t>
            </a:r>
            <a:r>
              <a:rPr lang="zh-CN" altLang="en-US" dirty="0"/>
              <a:t>老年公寓：老人独立居住但可以享受叫餐，家政，生理健康护理等服务</a:t>
            </a:r>
          </a:p>
          <a:p>
            <a:r>
              <a:rPr lang="en-US" altLang="zh-CN" dirty="0"/>
              <a:t>iv.	</a:t>
            </a:r>
            <a:r>
              <a:rPr lang="zh-CN" altLang="en-US" dirty="0"/>
              <a:t>机构养老：分公立，私立 （营利，非营利）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4872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华人养老项目</a:t>
            </a:r>
            <a:br>
              <a:rPr lang="en-US" altLang="zh-CN" dirty="0"/>
            </a:br>
            <a:r>
              <a:rPr lang="zh-CN" altLang="en-US" dirty="0"/>
              <a:t>来自校牧的信息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b.</a:t>
            </a:r>
            <a:r>
              <a:rPr lang="en-US" altLang="zh-CN" sz="2800" dirty="0"/>
              <a:t>	</a:t>
            </a:r>
            <a:r>
              <a:rPr lang="zh-CN" altLang="en-US" sz="2800" dirty="0"/>
              <a:t>机构养老院床位由政府管理，按照不同区域，人口等条件分配。养老院从国家（</a:t>
            </a:r>
            <a:r>
              <a:rPr lang="en-US" altLang="zh-CN" sz="2800" dirty="0"/>
              <a:t>RIZIV</a:t>
            </a:r>
            <a:r>
              <a:rPr lang="zh-CN" altLang="en-US" sz="2800" dirty="0"/>
              <a:t>）得到运营补贴，所以收费比私营盈利型养老院较低。</a:t>
            </a:r>
          </a:p>
          <a:p>
            <a:r>
              <a:rPr lang="en-US" altLang="zh-CN" sz="2800" dirty="0"/>
              <a:t>c.	</a:t>
            </a:r>
            <a:r>
              <a:rPr lang="zh-CN" altLang="en-US" sz="2800" dirty="0"/>
              <a:t>比利时政府对养老机构有非常细化的要求，从房间面积到家具耐燃性等等都有完善的条例规定。从管理角度上看，国家对养老院员工就业资质也有相当细化的要求。正是这些条条框框保证了养老院护理水平的高质量。但也正是由于这些条条框框，提高了养老院的建设成本，以致价格。</a:t>
            </a:r>
          </a:p>
          <a:p>
            <a:r>
              <a:rPr lang="en-US" altLang="zh-CN" sz="2800" dirty="0"/>
              <a:t>d.	</a:t>
            </a:r>
            <a:r>
              <a:rPr lang="zh-CN" altLang="en-US" sz="2800" dirty="0"/>
              <a:t>目前政府政策不允许养老院明目只招收某一种族的老人，比如专门给中国人的养老院。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41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华人养老项目</a:t>
            </a:r>
            <a:br>
              <a:rPr lang="en-US" altLang="zh-CN" dirty="0"/>
            </a:br>
            <a:r>
              <a:rPr lang="zh-CN" altLang="en-US" dirty="0"/>
              <a:t>来自校牧的信息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38" y="1343089"/>
            <a:ext cx="8875599" cy="5181464"/>
          </a:xfrm>
        </p:spPr>
        <p:txBody>
          <a:bodyPr/>
          <a:lstStyle/>
          <a:p>
            <a:r>
              <a:rPr lang="en-US" altLang="zh-CN" dirty="0"/>
              <a:t>2.	</a:t>
            </a:r>
            <a:r>
              <a:rPr lang="zh-CN" altLang="en-US" dirty="0"/>
              <a:t>华人在欧洲养老：鹿特丹养老院</a:t>
            </a:r>
          </a:p>
          <a:p>
            <a:r>
              <a:rPr lang="en-US" altLang="zh-CN" dirty="0"/>
              <a:t>a.	http://duurzame-zorg.nl/officiele-opening-van-woonzorg-en-servicecentrum-de-boomgaard-groot-succes/#.WK6NMVeVE2I</a:t>
            </a:r>
          </a:p>
          <a:p>
            <a:r>
              <a:rPr lang="en-US" altLang="zh-CN" dirty="0"/>
              <a:t>b.	https://www.youtube.com/watch?v=w9NuqHnjhv8</a:t>
            </a:r>
          </a:p>
          <a:p>
            <a:r>
              <a:rPr lang="en-US" altLang="zh-CN" dirty="0"/>
              <a:t>c.	https://nl.wikipedia.org/wiki/Chinees_bejaardentehuis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2878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ACPB</a:t>
            </a:r>
            <a:r>
              <a:rPr lang="zh-CN" altLang="en-US" dirty="0"/>
              <a:t>华人养老项目</a:t>
            </a:r>
            <a:br>
              <a:rPr lang="en-US" altLang="zh-CN" dirty="0"/>
            </a:br>
            <a:r>
              <a:rPr lang="zh-CN" altLang="en-US" dirty="0"/>
              <a:t>来自校牧的信息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5597" y="2867049"/>
            <a:ext cx="5243014" cy="3505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2211" y="1876475"/>
            <a:ext cx="75436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3.	</a:t>
            </a:r>
            <a:r>
              <a:rPr lang="zh-CN" altLang="en-US"/>
              <a:t>回国养老？政府资源有限，私营市场混乱。养老院质量管理服务水平及人员素质无条可据，收费标准参差不齐。见参考北京部分养老资源分析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2960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689</Words>
  <Application>Microsoft Office PowerPoint</Application>
  <PresentationFormat>Custom</PresentationFormat>
  <Paragraphs>59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KaiTi</vt:lpstr>
      <vt:lpstr>Microsoft YaHei</vt:lpstr>
      <vt:lpstr>Arial</vt:lpstr>
      <vt:lpstr>Times New Roman</vt:lpstr>
      <vt:lpstr>Office 主题</vt:lpstr>
      <vt:lpstr>PowerPoint Presentation</vt:lpstr>
      <vt:lpstr>ACPB华人养老问题座谈会 Agenda</vt:lpstr>
      <vt:lpstr>ACPB养老项目工作汇报</vt:lpstr>
      <vt:lpstr>问卷调查结果1</vt:lpstr>
      <vt:lpstr>问卷调查结果2</vt:lpstr>
      <vt:lpstr>ACPB华人养老项目 来自校牧的信息</vt:lpstr>
      <vt:lpstr>ACPB华人养老项目 来自校牧的信息</vt:lpstr>
      <vt:lpstr>ACPB华人养老项目 来自校牧的信息 </vt:lpstr>
      <vt:lpstr>ACPB华人养老项目 来自校牧的信息</vt:lpstr>
      <vt:lpstr>ACPB华人养老项目 来自校牧的信息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å¹»ç¯ç‰‡ 1</dc:title>
  <dc:creator>Weidong He</dc:creator>
  <cp:lastModifiedBy>Ming Shao</cp:lastModifiedBy>
  <cp:revision>84</cp:revision>
  <dcterms:created xsi:type="dcterms:W3CDTF">2016-04-12T22:56:00Z</dcterms:created>
  <dcterms:modified xsi:type="dcterms:W3CDTF">2017-02-25T11:06:15Z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