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59" r:id="rId6"/>
    <p:sldId id="260" r:id="rId7"/>
    <p:sldId id="261" r:id="rId8"/>
    <p:sldId id="263" r:id="rId9"/>
    <p:sldId id="264" r:id="rId10"/>
    <p:sldId id="265" r:id="rId11"/>
    <p:sldId id="266" r:id="rId12"/>
    <p:sldId id="267" r:id="rId13"/>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3" d="100"/>
          <a:sy n="63" d="100"/>
        </p:scale>
        <p:origin x="80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243592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2235596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3334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32723907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53230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2751010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1373718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1259662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3793634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13D652-7291-444E-A327-5127E6F0BFC0}" type="datetimeFigureOut">
              <a:rPr lang="en-US" smtClean="0"/>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3100207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613D652-7291-444E-A327-5127E6F0BFC0}" type="datetimeFigureOut">
              <a:rPr lang="en-US" smtClean="0"/>
              <a:t>2/25/2017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1340526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613D652-7291-444E-A327-5127E6F0BFC0}" type="datetimeFigureOut">
              <a:rPr lang="en-US" smtClean="0"/>
              <a:t>2/25/2017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3710689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613D652-7291-444E-A327-5127E6F0BFC0}" type="datetimeFigureOut">
              <a:rPr lang="en-US" smtClean="0"/>
              <a:t>2/25/2017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1222082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13D652-7291-444E-A327-5127E6F0BFC0}" type="datetimeFigureOut">
              <a:rPr lang="en-US" smtClean="0"/>
              <a:t>2/25/2017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26512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13D652-7291-444E-A327-5127E6F0BFC0}" type="datetimeFigureOut">
              <a:rPr lang="en-US" smtClean="0"/>
              <a:t>2/25/2017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2741436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13D652-7291-444E-A327-5127E6F0BFC0}" type="datetimeFigureOut">
              <a:rPr lang="en-US" smtClean="0"/>
              <a:t>2/25/2017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58F741-A1C3-42E8-B072-F4543C140C8F}" type="slidenum">
              <a:rPr lang="en-US" smtClean="0"/>
              <a:t>‹#›</a:t>
            </a:fld>
            <a:endParaRPr lang="en-US"/>
          </a:p>
        </p:txBody>
      </p:sp>
    </p:spTree>
    <p:extLst>
      <p:ext uri="{BB962C8B-B14F-4D97-AF65-F5344CB8AC3E}">
        <p14:creationId xmlns:p14="http://schemas.microsoft.com/office/powerpoint/2010/main" val="3953920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613D652-7291-444E-A327-5127E6F0BFC0}" type="datetimeFigureOut">
              <a:rPr lang="en-US" smtClean="0"/>
              <a:t>2/25/2017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658F741-A1C3-42E8-B072-F4543C140C8F}" type="slidenum">
              <a:rPr lang="en-US" smtClean="0"/>
              <a:t>‹#›</a:t>
            </a:fld>
            <a:endParaRPr lang="en-US"/>
          </a:p>
        </p:txBody>
      </p:sp>
    </p:spTree>
    <p:extLst>
      <p:ext uri="{BB962C8B-B14F-4D97-AF65-F5344CB8AC3E}">
        <p14:creationId xmlns:p14="http://schemas.microsoft.com/office/powerpoint/2010/main" val="27926942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67" y="2208592"/>
            <a:ext cx="7615162" cy="1646302"/>
          </a:xfrm>
        </p:spPr>
        <p:txBody>
          <a:bodyPr/>
          <a:lstStyle/>
          <a:p>
            <a:r>
              <a:rPr lang="en-US" dirty="0"/>
              <a:t>BELGIAN NURSING HOMES 2016 (</a:t>
            </a:r>
            <a:r>
              <a:rPr lang="zh-CN" altLang="nl-BE" dirty="0"/>
              <a:t>摘要</a:t>
            </a:r>
            <a:r>
              <a:rPr lang="en-US" altLang="zh-CN" dirty="0"/>
              <a:t>)</a:t>
            </a:r>
            <a:endParaRPr lang="en-US" dirty="0"/>
          </a:p>
        </p:txBody>
      </p:sp>
      <p:sp>
        <p:nvSpPr>
          <p:cNvPr id="3" name="Subtitle 2"/>
          <p:cNvSpPr>
            <a:spLocks noGrp="1"/>
          </p:cNvSpPr>
          <p:nvPr>
            <p:ph type="subTitle" idx="1"/>
          </p:nvPr>
        </p:nvSpPr>
        <p:spPr/>
        <p:txBody>
          <a:bodyPr/>
          <a:lstStyle/>
          <a:p>
            <a:r>
              <a:rPr lang="en-US" dirty="0"/>
              <a:t>INSIGHT OF CUSHMAN &amp; WAKEFIELD </a:t>
            </a:r>
          </a:p>
        </p:txBody>
      </p:sp>
      <p:sp>
        <p:nvSpPr>
          <p:cNvPr id="4" name="TextBox 3"/>
          <p:cNvSpPr txBox="1"/>
          <p:nvPr/>
        </p:nvSpPr>
        <p:spPr>
          <a:xfrm>
            <a:off x="1507067" y="402771"/>
            <a:ext cx="3478590" cy="646331"/>
          </a:xfrm>
          <a:prstGeom prst="rect">
            <a:avLst/>
          </a:prstGeom>
          <a:noFill/>
        </p:spPr>
        <p:txBody>
          <a:bodyPr wrap="square" rtlCol="0">
            <a:spAutoFit/>
          </a:bodyPr>
          <a:lstStyle/>
          <a:p>
            <a:r>
              <a:rPr lang="en-US" dirty="0"/>
              <a:t>ACPB</a:t>
            </a:r>
            <a:r>
              <a:rPr lang="zh-CN" altLang="nl-BE" dirty="0"/>
              <a:t>养老问题座谈会 </a:t>
            </a:r>
            <a:r>
              <a:rPr lang="nl-BE" altLang="zh-CN" dirty="0"/>
              <a:t>25/02/2017</a:t>
            </a:r>
            <a:endParaRPr lang="en-US" dirty="0"/>
          </a:p>
        </p:txBody>
      </p:sp>
    </p:spTree>
    <p:extLst>
      <p:ext uri="{BB962C8B-B14F-4D97-AF65-F5344CB8AC3E}">
        <p14:creationId xmlns:p14="http://schemas.microsoft.com/office/powerpoint/2010/main" val="924153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Daily prices are quite different between regions and management structures</a:t>
            </a:r>
          </a:p>
        </p:txBody>
      </p:sp>
      <p:sp>
        <p:nvSpPr>
          <p:cNvPr id="3" name="Content Placeholder 2"/>
          <p:cNvSpPr>
            <a:spLocks noGrp="1"/>
          </p:cNvSpPr>
          <p:nvPr>
            <p:ph idx="1"/>
          </p:nvPr>
        </p:nvSpPr>
        <p:spPr>
          <a:xfrm>
            <a:off x="677334" y="2160589"/>
            <a:ext cx="5627672" cy="3880773"/>
          </a:xfrm>
        </p:spPr>
        <p:txBody>
          <a:bodyPr/>
          <a:lstStyle/>
          <a:p>
            <a:r>
              <a:rPr lang="en-US" dirty="0"/>
              <a:t>The average daily rate for a single room in a NH/NCH stands between EUR 37 and 50. This rate includes stay and dining in the NH / NCH as well as an average supplement of 5% for standard services (hairdresser, television, phone, drinks...).</a:t>
            </a:r>
          </a:p>
          <a:p>
            <a:r>
              <a:rPr lang="en-US" dirty="0"/>
              <a:t>This rate excludes the healthcare expenditure component which is a daily price previously set by the Government that determines the intervention of the INAMI / RIZIV. The intervention is around EUR 36 in a nursing home; around EUR 48 in a nursing and care home.</a:t>
            </a:r>
          </a:p>
        </p:txBody>
      </p:sp>
      <p:pic>
        <p:nvPicPr>
          <p:cNvPr id="4" name="Picture 3"/>
          <p:cNvPicPr>
            <a:picLocks noChangeAspect="1"/>
          </p:cNvPicPr>
          <p:nvPr/>
        </p:nvPicPr>
        <p:blipFill>
          <a:blip r:embed="rId2"/>
          <a:stretch>
            <a:fillRect/>
          </a:stretch>
        </p:blipFill>
        <p:spPr>
          <a:xfrm>
            <a:off x="6524488" y="2160589"/>
            <a:ext cx="4124325" cy="1866900"/>
          </a:xfrm>
          <a:prstGeom prst="rect">
            <a:avLst/>
          </a:prstGeom>
        </p:spPr>
      </p:pic>
    </p:spTree>
    <p:extLst>
      <p:ext uri="{BB962C8B-B14F-4D97-AF65-F5344CB8AC3E}">
        <p14:creationId xmlns:p14="http://schemas.microsoft.com/office/powerpoint/2010/main" val="3546824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gap between pensions and average cost of a nursing home could increase in the future</a:t>
            </a:r>
          </a:p>
        </p:txBody>
      </p:sp>
      <p:sp>
        <p:nvSpPr>
          <p:cNvPr id="3" name="Content Placeholder 2"/>
          <p:cNvSpPr>
            <a:spLocks noGrp="1"/>
          </p:cNvSpPr>
          <p:nvPr>
            <p:ph idx="1"/>
          </p:nvPr>
        </p:nvSpPr>
        <p:spPr/>
        <p:txBody>
          <a:bodyPr/>
          <a:lstStyle/>
          <a:p>
            <a:r>
              <a:rPr lang="en-US" dirty="0"/>
              <a:t>The average monthly rates for a stay in a nursing home stands between EUR 1,500 and EUR 1,800.</a:t>
            </a:r>
          </a:p>
          <a:p>
            <a:r>
              <a:rPr lang="en-US" dirty="0"/>
              <a:t>Furthermore, monthly fees applicable in higher-end nursing homes may amount to double or triple the above average.</a:t>
            </a:r>
          </a:p>
          <a:p>
            <a:r>
              <a:rPr lang="en-US" dirty="0"/>
              <a:t>As a minimum pension in Belgium stands around EUR 1,433 per month, the gap between disposable incomes and costs of nursing homes is high and could even increase in the future.</a:t>
            </a:r>
          </a:p>
          <a:p>
            <a:r>
              <a:rPr lang="en-US" dirty="0"/>
              <a:t>The nursing homes sector faces a tight profitability margin and is strongly </a:t>
            </a:r>
            <a:r>
              <a:rPr lang="en-US" dirty="0" err="1"/>
              <a:t>dependant</a:t>
            </a:r>
            <a:r>
              <a:rPr lang="en-US" dirty="0"/>
              <a:t> on public financing.</a:t>
            </a:r>
          </a:p>
          <a:p>
            <a:endParaRPr lang="en-US" dirty="0"/>
          </a:p>
        </p:txBody>
      </p:sp>
    </p:spTree>
    <p:extLst>
      <p:ext uri="{BB962C8B-B14F-4D97-AF65-F5344CB8AC3E}">
        <p14:creationId xmlns:p14="http://schemas.microsoft.com/office/powerpoint/2010/main" val="47356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Investment analysis</a:t>
            </a:r>
          </a:p>
        </p:txBody>
      </p:sp>
      <p:pic>
        <p:nvPicPr>
          <p:cNvPr id="4" name="Content Placeholder 3"/>
          <p:cNvPicPr>
            <a:picLocks noGrp="1" noChangeAspect="1"/>
          </p:cNvPicPr>
          <p:nvPr>
            <p:ph idx="1"/>
          </p:nvPr>
        </p:nvPicPr>
        <p:blipFill>
          <a:blip r:embed="rId2"/>
          <a:stretch>
            <a:fillRect/>
          </a:stretch>
        </p:blipFill>
        <p:spPr>
          <a:xfrm>
            <a:off x="758652" y="1718648"/>
            <a:ext cx="4248150" cy="3067050"/>
          </a:xfrm>
          <a:prstGeom prst="rect">
            <a:avLst/>
          </a:prstGeom>
        </p:spPr>
      </p:pic>
      <p:pic>
        <p:nvPicPr>
          <p:cNvPr id="5" name="Picture 4"/>
          <p:cNvPicPr>
            <a:picLocks noChangeAspect="1"/>
          </p:cNvPicPr>
          <p:nvPr/>
        </p:nvPicPr>
        <p:blipFill>
          <a:blip r:embed="rId3"/>
          <a:stretch>
            <a:fillRect/>
          </a:stretch>
        </p:blipFill>
        <p:spPr>
          <a:xfrm>
            <a:off x="6130565" y="1628161"/>
            <a:ext cx="4267200" cy="3248025"/>
          </a:xfrm>
          <a:prstGeom prst="rect">
            <a:avLst/>
          </a:prstGeom>
        </p:spPr>
      </p:pic>
      <p:sp>
        <p:nvSpPr>
          <p:cNvPr id="6" name="Rectangle 5"/>
          <p:cNvSpPr/>
          <p:nvPr/>
        </p:nvSpPr>
        <p:spPr>
          <a:xfrm>
            <a:off x="1106079" y="5009330"/>
            <a:ext cx="7839958" cy="923330"/>
          </a:xfrm>
          <a:prstGeom prst="rect">
            <a:avLst/>
          </a:prstGeom>
        </p:spPr>
        <p:txBody>
          <a:bodyPr wrap="square">
            <a:spAutoFit/>
          </a:bodyPr>
          <a:lstStyle/>
          <a:p>
            <a:r>
              <a:rPr lang="en-US" b="0" i="0" u="none" strike="noStrike" baseline="0" dirty="0">
                <a:solidFill>
                  <a:srgbClr val="717271"/>
                </a:solidFill>
                <a:latin typeface="Gotham-Book"/>
              </a:rPr>
              <a:t>The nursing homes asset class remains among</a:t>
            </a:r>
            <a:r>
              <a:rPr lang="en-US" b="0" i="0" u="none" strike="noStrike" dirty="0">
                <a:solidFill>
                  <a:srgbClr val="717271"/>
                </a:solidFill>
                <a:latin typeface="Gotham-Book"/>
              </a:rPr>
              <a:t> </a:t>
            </a:r>
            <a:r>
              <a:rPr lang="en-US" b="0" i="0" u="none" strike="noStrike" baseline="0" dirty="0">
                <a:solidFill>
                  <a:srgbClr val="717271"/>
                </a:solidFill>
                <a:latin typeface="Gotham-Book"/>
              </a:rPr>
              <a:t>the most secure asset classes in Belgium, thanks</a:t>
            </a:r>
            <a:r>
              <a:rPr lang="en-US" b="0" i="0" u="none" strike="noStrike" dirty="0">
                <a:solidFill>
                  <a:srgbClr val="717271"/>
                </a:solidFill>
                <a:latin typeface="Gotham-Book"/>
              </a:rPr>
              <a:t> </a:t>
            </a:r>
            <a:r>
              <a:rPr lang="en-US" b="0" i="0" u="none" strike="noStrike" baseline="0" dirty="0">
                <a:solidFill>
                  <a:srgbClr val="717271"/>
                </a:solidFill>
                <a:latin typeface="Gotham-Book"/>
              </a:rPr>
              <a:t>to triple net leases extending to 27 years (with</a:t>
            </a:r>
          </a:p>
          <a:p>
            <a:r>
              <a:rPr lang="en-US" b="0" i="0" u="none" strike="noStrike" baseline="0" dirty="0">
                <a:solidFill>
                  <a:srgbClr val="717271"/>
                </a:solidFill>
                <a:latin typeface="Gotham-Book"/>
              </a:rPr>
              <a:t>two nine-year extension possibilities) in most</a:t>
            </a:r>
            <a:r>
              <a:rPr lang="en-US" b="0" i="0" u="none" strike="noStrike" dirty="0">
                <a:solidFill>
                  <a:srgbClr val="717271"/>
                </a:solidFill>
                <a:latin typeface="Gotham-Book"/>
              </a:rPr>
              <a:t> </a:t>
            </a:r>
            <a:r>
              <a:rPr lang="en-US" b="0" i="0" u="none" strike="noStrike" baseline="0" dirty="0">
                <a:solidFill>
                  <a:srgbClr val="717271"/>
                </a:solidFill>
                <a:latin typeface="Gotham-Book"/>
              </a:rPr>
              <a:t>cases.</a:t>
            </a:r>
            <a:endParaRPr lang="en-US" dirty="0"/>
          </a:p>
        </p:txBody>
      </p:sp>
    </p:spTree>
    <p:extLst>
      <p:ext uri="{BB962C8B-B14F-4D97-AF65-F5344CB8AC3E}">
        <p14:creationId xmlns:p14="http://schemas.microsoft.com/office/powerpoint/2010/main" val="555835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 &amp; Scope of the study</a:t>
            </a:r>
          </a:p>
        </p:txBody>
      </p:sp>
      <p:sp>
        <p:nvSpPr>
          <p:cNvPr id="3" name="Content Placeholder 2"/>
          <p:cNvSpPr>
            <a:spLocks noGrp="1"/>
          </p:cNvSpPr>
          <p:nvPr>
            <p:ph idx="1"/>
          </p:nvPr>
        </p:nvSpPr>
        <p:spPr>
          <a:xfrm>
            <a:off x="677334" y="1790475"/>
            <a:ext cx="8596668" cy="3880773"/>
          </a:xfrm>
        </p:spPr>
        <p:txBody>
          <a:bodyPr/>
          <a:lstStyle/>
          <a:p>
            <a:pPr marL="0" indent="0">
              <a:buNone/>
            </a:pPr>
            <a:r>
              <a:rPr lang="en-US" dirty="0"/>
              <a:t>Long term residential care institutions can be split into three different market segments:</a:t>
            </a:r>
          </a:p>
          <a:p>
            <a:r>
              <a:rPr lang="en-US" dirty="0"/>
              <a:t>nursing homes (NH),</a:t>
            </a:r>
          </a:p>
          <a:p>
            <a:r>
              <a:rPr lang="en-US" dirty="0"/>
              <a:t>nursing and care homes (NCH), and </a:t>
            </a:r>
          </a:p>
          <a:p>
            <a:r>
              <a:rPr lang="en-US" dirty="0"/>
              <a:t>service flats</a:t>
            </a:r>
          </a:p>
          <a:p>
            <a:endParaRPr lang="nl-BE" dirty="0"/>
          </a:p>
          <a:p>
            <a:pPr marL="0" indent="0">
              <a:buNone/>
            </a:pPr>
            <a:r>
              <a:rPr lang="nl-BE" b="1" dirty="0"/>
              <a:t>Scope:</a:t>
            </a:r>
          </a:p>
          <a:p>
            <a:r>
              <a:rPr lang="en-US" dirty="0"/>
              <a:t>Dispose of latest demographic trends, legal framework nursing homes landscape in Belgium</a:t>
            </a:r>
          </a:p>
          <a:p>
            <a:r>
              <a:rPr lang="nl-BE" altLang="zh-CN" dirty="0"/>
              <a:t>F</a:t>
            </a:r>
            <a:r>
              <a:rPr lang="en-US" dirty="0" err="1"/>
              <a:t>inancial</a:t>
            </a:r>
            <a:r>
              <a:rPr lang="en-US" dirty="0"/>
              <a:t> analysis and investment markets</a:t>
            </a:r>
          </a:p>
        </p:txBody>
      </p:sp>
    </p:spTree>
    <p:extLst>
      <p:ext uri="{BB962C8B-B14F-4D97-AF65-F5344CB8AC3E}">
        <p14:creationId xmlns:p14="http://schemas.microsoft.com/office/powerpoint/2010/main" val="2603724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14400"/>
          </a:xfrm>
        </p:spPr>
        <p:txBody>
          <a:bodyPr/>
          <a:lstStyle/>
          <a:p>
            <a:r>
              <a:rPr lang="en-US" dirty="0"/>
              <a:t>Demographic trends</a:t>
            </a:r>
          </a:p>
        </p:txBody>
      </p:sp>
      <p:sp>
        <p:nvSpPr>
          <p:cNvPr id="3" name="Content Placeholder 2"/>
          <p:cNvSpPr>
            <a:spLocks noGrp="1"/>
          </p:cNvSpPr>
          <p:nvPr>
            <p:ph idx="1"/>
          </p:nvPr>
        </p:nvSpPr>
        <p:spPr>
          <a:xfrm>
            <a:off x="677334" y="1524001"/>
            <a:ext cx="8596668" cy="4517362"/>
          </a:xfrm>
        </p:spPr>
        <p:txBody>
          <a:bodyPr/>
          <a:lstStyle/>
          <a:p>
            <a:r>
              <a:rPr lang="en-US" dirty="0"/>
              <a:t>Life expectancy will continue to increase by 2060</a:t>
            </a:r>
          </a:p>
        </p:txBody>
      </p:sp>
      <p:pic>
        <p:nvPicPr>
          <p:cNvPr id="4" name="Picture 3"/>
          <p:cNvPicPr>
            <a:picLocks noChangeAspect="1"/>
          </p:cNvPicPr>
          <p:nvPr/>
        </p:nvPicPr>
        <p:blipFill>
          <a:blip r:embed="rId2"/>
          <a:stretch>
            <a:fillRect/>
          </a:stretch>
        </p:blipFill>
        <p:spPr>
          <a:xfrm>
            <a:off x="454478" y="2354716"/>
            <a:ext cx="4991100" cy="3933825"/>
          </a:xfrm>
          <a:prstGeom prst="rect">
            <a:avLst/>
          </a:prstGeom>
        </p:spPr>
      </p:pic>
      <p:pic>
        <p:nvPicPr>
          <p:cNvPr id="5" name="Picture 4"/>
          <p:cNvPicPr>
            <a:picLocks noChangeAspect="1"/>
          </p:cNvPicPr>
          <p:nvPr/>
        </p:nvPicPr>
        <p:blipFill>
          <a:blip r:embed="rId3"/>
          <a:stretch>
            <a:fillRect/>
          </a:stretch>
        </p:blipFill>
        <p:spPr>
          <a:xfrm>
            <a:off x="5668434" y="2354715"/>
            <a:ext cx="5951764" cy="3403827"/>
          </a:xfrm>
          <a:prstGeom prst="rect">
            <a:avLst/>
          </a:prstGeom>
        </p:spPr>
      </p:pic>
    </p:spTree>
    <p:extLst>
      <p:ext uri="{BB962C8B-B14F-4D97-AF65-F5344CB8AC3E}">
        <p14:creationId xmlns:p14="http://schemas.microsoft.com/office/powerpoint/2010/main" val="1574524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296" y="455955"/>
            <a:ext cx="8596668" cy="1320800"/>
          </a:xfrm>
        </p:spPr>
        <p:txBody>
          <a:bodyPr>
            <a:normAutofit fontScale="90000"/>
          </a:bodyPr>
          <a:lstStyle/>
          <a:p>
            <a:r>
              <a:rPr lang="en-US" dirty="0"/>
              <a:t>The share of the elderly will significantly increase in the coming years</a:t>
            </a:r>
          </a:p>
        </p:txBody>
      </p:sp>
      <p:sp>
        <p:nvSpPr>
          <p:cNvPr id="3" name="Content Placeholder 2"/>
          <p:cNvSpPr>
            <a:spLocks noGrp="1"/>
          </p:cNvSpPr>
          <p:nvPr>
            <p:ph idx="1"/>
          </p:nvPr>
        </p:nvSpPr>
        <p:spPr>
          <a:xfrm>
            <a:off x="618170" y="1776755"/>
            <a:ext cx="4765523" cy="2716211"/>
          </a:xfrm>
        </p:spPr>
        <p:txBody>
          <a:bodyPr/>
          <a:lstStyle/>
          <a:p>
            <a:r>
              <a:rPr lang="en-US" dirty="0"/>
              <a:t>The legal age to enter a nursing home is different according to the considered region, varying between 65 and 75 years old.</a:t>
            </a:r>
          </a:p>
          <a:p>
            <a:r>
              <a:rPr lang="en-US" dirty="0"/>
              <a:t>The average entry age stands around 83 years old,</a:t>
            </a:r>
          </a:p>
        </p:txBody>
      </p:sp>
      <p:pic>
        <p:nvPicPr>
          <p:cNvPr id="4" name="Picture 3"/>
          <p:cNvPicPr>
            <a:picLocks noChangeAspect="1"/>
          </p:cNvPicPr>
          <p:nvPr/>
        </p:nvPicPr>
        <p:blipFill>
          <a:blip r:embed="rId2"/>
          <a:stretch>
            <a:fillRect/>
          </a:stretch>
        </p:blipFill>
        <p:spPr>
          <a:xfrm>
            <a:off x="2085642" y="3823063"/>
            <a:ext cx="2450156" cy="3034937"/>
          </a:xfrm>
          <a:prstGeom prst="rect">
            <a:avLst/>
          </a:prstGeom>
        </p:spPr>
      </p:pic>
      <p:pic>
        <p:nvPicPr>
          <p:cNvPr id="5" name="Picture 4"/>
          <p:cNvPicPr>
            <a:picLocks noChangeAspect="1"/>
          </p:cNvPicPr>
          <p:nvPr/>
        </p:nvPicPr>
        <p:blipFill>
          <a:blip r:embed="rId3"/>
          <a:stretch>
            <a:fillRect/>
          </a:stretch>
        </p:blipFill>
        <p:spPr>
          <a:xfrm>
            <a:off x="5934756" y="1916339"/>
            <a:ext cx="4219575" cy="3724275"/>
          </a:xfrm>
          <a:prstGeom prst="rect">
            <a:avLst/>
          </a:prstGeom>
        </p:spPr>
      </p:pic>
    </p:spTree>
    <p:extLst>
      <p:ext uri="{BB962C8B-B14F-4D97-AF65-F5344CB8AC3E}">
        <p14:creationId xmlns:p14="http://schemas.microsoft.com/office/powerpoint/2010/main" val="2299481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957" y="461554"/>
            <a:ext cx="8596668" cy="1320800"/>
          </a:xfrm>
        </p:spPr>
        <p:txBody>
          <a:bodyPr>
            <a:normAutofit fontScale="90000"/>
          </a:bodyPr>
          <a:lstStyle/>
          <a:p>
            <a:r>
              <a:rPr lang="en-US" dirty="0"/>
              <a:t>Different demographic dynamics are observed</a:t>
            </a:r>
            <a:br>
              <a:rPr lang="en-US" dirty="0"/>
            </a:br>
            <a:r>
              <a:rPr lang="en-US" dirty="0"/>
              <a:t>between boroughs</a:t>
            </a:r>
          </a:p>
        </p:txBody>
      </p:sp>
      <p:pic>
        <p:nvPicPr>
          <p:cNvPr id="4" name="Picture 3"/>
          <p:cNvPicPr>
            <a:picLocks noChangeAspect="1"/>
          </p:cNvPicPr>
          <p:nvPr/>
        </p:nvPicPr>
        <p:blipFill>
          <a:blip r:embed="rId2"/>
          <a:stretch>
            <a:fillRect/>
          </a:stretch>
        </p:blipFill>
        <p:spPr>
          <a:xfrm>
            <a:off x="487951" y="1915886"/>
            <a:ext cx="5335893" cy="4519748"/>
          </a:xfrm>
          <a:prstGeom prst="rect">
            <a:avLst/>
          </a:prstGeom>
        </p:spPr>
      </p:pic>
      <p:pic>
        <p:nvPicPr>
          <p:cNvPr id="5" name="Picture 4"/>
          <p:cNvPicPr>
            <a:picLocks noChangeAspect="1"/>
          </p:cNvPicPr>
          <p:nvPr/>
        </p:nvPicPr>
        <p:blipFill>
          <a:blip r:embed="rId3"/>
          <a:stretch>
            <a:fillRect/>
          </a:stretch>
        </p:blipFill>
        <p:spPr>
          <a:xfrm>
            <a:off x="5911973" y="1915886"/>
            <a:ext cx="5626884" cy="4403229"/>
          </a:xfrm>
          <a:prstGeom prst="rect">
            <a:avLst/>
          </a:prstGeom>
        </p:spPr>
      </p:pic>
    </p:spTree>
    <p:extLst>
      <p:ext uri="{BB962C8B-B14F-4D97-AF65-F5344CB8AC3E}">
        <p14:creationId xmlns:p14="http://schemas.microsoft.com/office/powerpoint/2010/main" val="3592893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nursing home landscape in Belgium</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677334" y="1628231"/>
            <a:ext cx="4171950" cy="3409950"/>
          </a:xfrm>
          <a:prstGeom prst="rect">
            <a:avLst/>
          </a:prstGeom>
        </p:spPr>
      </p:pic>
      <p:pic>
        <p:nvPicPr>
          <p:cNvPr id="5" name="Picture 4"/>
          <p:cNvPicPr>
            <a:picLocks noChangeAspect="1"/>
          </p:cNvPicPr>
          <p:nvPr/>
        </p:nvPicPr>
        <p:blipFill>
          <a:blip r:embed="rId3"/>
          <a:stretch>
            <a:fillRect/>
          </a:stretch>
        </p:blipFill>
        <p:spPr>
          <a:xfrm>
            <a:off x="5222149" y="1628231"/>
            <a:ext cx="4133850" cy="3162300"/>
          </a:xfrm>
          <a:prstGeom prst="rect">
            <a:avLst/>
          </a:prstGeom>
        </p:spPr>
      </p:pic>
    </p:spTree>
    <p:extLst>
      <p:ext uri="{BB962C8B-B14F-4D97-AF65-F5344CB8AC3E}">
        <p14:creationId xmlns:p14="http://schemas.microsoft.com/office/powerpoint/2010/main" val="3266539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demand for long-term nursing care is expected to significantly increase</a:t>
            </a:r>
          </a:p>
        </p:txBody>
      </p:sp>
      <p:sp>
        <p:nvSpPr>
          <p:cNvPr id="3" name="Content Placeholder 2"/>
          <p:cNvSpPr>
            <a:spLocks noGrp="1"/>
          </p:cNvSpPr>
          <p:nvPr>
            <p:ph idx="1"/>
          </p:nvPr>
        </p:nvSpPr>
        <p:spPr/>
        <p:txBody>
          <a:bodyPr/>
          <a:lstStyle/>
          <a:p>
            <a:r>
              <a:rPr lang="en-US" dirty="0"/>
              <a:t>Compared to the number of existing beds and considering the fact that NH/NCH are almost 100% occupied, the proportion of 80+ age group which benefit from a bed in a NCH stands around </a:t>
            </a:r>
            <a:r>
              <a:rPr lang="en-US" b="1" dirty="0"/>
              <a:t>23% </a:t>
            </a:r>
            <a:r>
              <a:rPr lang="en-US" dirty="0"/>
              <a:t>in 2014. </a:t>
            </a:r>
          </a:p>
          <a:p>
            <a:r>
              <a:rPr lang="en-US" dirty="0"/>
              <a:t>As the 80+ grew faster than the available beds, this ratio has strongly decreased over the years. It stood close to 35% in 2000 and decreased continuously up to 2014.</a:t>
            </a:r>
          </a:p>
          <a:p>
            <a:r>
              <a:rPr lang="en-US" dirty="0"/>
              <a:t>The supply in NHs and NCHs is insufficient as more than 26% of Belgian 80+ year-olds are seeking long-term care. With the population growth and ageing, the imbalance between demand and supply could deepen in the coming years.</a:t>
            </a:r>
          </a:p>
          <a:p>
            <a:endParaRPr lang="en-US" dirty="0"/>
          </a:p>
        </p:txBody>
      </p:sp>
    </p:spTree>
    <p:extLst>
      <p:ext uri="{BB962C8B-B14F-4D97-AF65-F5344CB8AC3E}">
        <p14:creationId xmlns:p14="http://schemas.microsoft.com/office/powerpoint/2010/main" val="2729016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706" y="418011"/>
            <a:ext cx="8596668" cy="1320800"/>
          </a:xfrm>
        </p:spPr>
        <p:txBody>
          <a:bodyPr>
            <a:normAutofit fontScale="90000"/>
          </a:bodyPr>
          <a:lstStyle/>
          <a:p>
            <a:r>
              <a:rPr lang="en-US" dirty="0"/>
              <a:t>Three types of management instances</a:t>
            </a:r>
            <a:br>
              <a:rPr lang="en-US" dirty="0"/>
            </a:br>
            <a:r>
              <a:rPr lang="en-US" dirty="0"/>
              <a:t>in the nursing homes and nursing and care</a:t>
            </a:r>
            <a:br>
              <a:rPr lang="en-US" dirty="0"/>
            </a:br>
            <a:r>
              <a:rPr lang="en-US" dirty="0"/>
              <a:t>homes sector</a:t>
            </a:r>
          </a:p>
        </p:txBody>
      </p:sp>
      <p:pic>
        <p:nvPicPr>
          <p:cNvPr id="4" name="Content Placeholder 3"/>
          <p:cNvPicPr>
            <a:picLocks noGrp="1" noChangeAspect="1"/>
          </p:cNvPicPr>
          <p:nvPr>
            <p:ph idx="1"/>
          </p:nvPr>
        </p:nvPicPr>
        <p:blipFill>
          <a:blip r:embed="rId2"/>
          <a:stretch>
            <a:fillRect/>
          </a:stretch>
        </p:blipFill>
        <p:spPr>
          <a:xfrm>
            <a:off x="5292878" y="1939109"/>
            <a:ext cx="4048125" cy="3733800"/>
          </a:xfrm>
          <a:prstGeom prst="rect">
            <a:avLst/>
          </a:prstGeom>
        </p:spPr>
      </p:pic>
      <p:sp>
        <p:nvSpPr>
          <p:cNvPr id="5" name="Rectangle 4"/>
          <p:cNvSpPr/>
          <p:nvPr/>
        </p:nvSpPr>
        <p:spPr>
          <a:xfrm>
            <a:off x="687977" y="2395082"/>
            <a:ext cx="6096000" cy="1754326"/>
          </a:xfrm>
          <a:prstGeom prst="rect">
            <a:avLst/>
          </a:prstGeom>
        </p:spPr>
        <p:txBody>
          <a:bodyPr>
            <a:spAutoFit/>
          </a:bodyPr>
          <a:lstStyle/>
          <a:p>
            <a:r>
              <a:rPr lang="en-US" sz="3600" b="0" i="0" u="none" strike="noStrike" baseline="0" dirty="0">
                <a:solidFill>
                  <a:srgbClr val="0092B3"/>
                </a:solidFill>
                <a:latin typeface="Gotham-Medium"/>
              </a:rPr>
              <a:t>• </a:t>
            </a:r>
            <a:r>
              <a:rPr lang="en-US" b="0" i="0" u="none" strike="noStrike" baseline="0" dirty="0">
                <a:solidFill>
                  <a:srgbClr val="717271"/>
                </a:solidFill>
                <a:latin typeface="Gotham-Book"/>
              </a:rPr>
              <a:t>Public operators (CPAS/OCMW).</a:t>
            </a:r>
          </a:p>
          <a:p>
            <a:r>
              <a:rPr lang="en-US" sz="3600" b="0" i="0" u="none" strike="noStrike" baseline="0" dirty="0">
                <a:solidFill>
                  <a:srgbClr val="0092B3"/>
                </a:solidFill>
                <a:latin typeface="Gotham-Medium"/>
              </a:rPr>
              <a:t>• </a:t>
            </a:r>
            <a:r>
              <a:rPr lang="en-US" b="0" i="0" u="none" strike="noStrike" baseline="0" dirty="0">
                <a:solidFill>
                  <a:srgbClr val="717271"/>
                </a:solidFill>
                <a:latin typeface="Gotham-Book"/>
              </a:rPr>
              <a:t>Private non-profit making providers.</a:t>
            </a:r>
          </a:p>
          <a:p>
            <a:r>
              <a:rPr lang="en-US" sz="3600" b="0" i="0" u="none" strike="noStrike" baseline="0" dirty="0">
                <a:solidFill>
                  <a:srgbClr val="0092B3"/>
                </a:solidFill>
                <a:latin typeface="Gotham-Medium"/>
              </a:rPr>
              <a:t>• </a:t>
            </a:r>
            <a:r>
              <a:rPr lang="en-US" b="0" i="0" u="none" strike="noStrike" baseline="0" dirty="0">
                <a:solidFill>
                  <a:srgbClr val="717271"/>
                </a:solidFill>
                <a:latin typeface="Gotham-Book"/>
              </a:rPr>
              <a:t>Private commercial providers.</a:t>
            </a:r>
            <a:endParaRPr lang="en-US" dirty="0"/>
          </a:p>
        </p:txBody>
      </p:sp>
    </p:spTree>
    <p:extLst>
      <p:ext uri="{BB962C8B-B14F-4D97-AF65-F5344CB8AC3E}">
        <p14:creationId xmlns:p14="http://schemas.microsoft.com/office/powerpoint/2010/main" val="2973672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analysis</a:t>
            </a:r>
          </a:p>
        </p:txBody>
      </p:sp>
      <p:sp>
        <p:nvSpPr>
          <p:cNvPr id="3" name="Content Placeholder 2"/>
          <p:cNvSpPr>
            <a:spLocks noGrp="1"/>
          </p:cNvSpPr>
          <p:nvPr>
            <p:ph idx="1"/>
          </p:nvPr>
        </p:nvSpPr>
        <p:spPr>
          <a:xfrm>
            <a:off x="468328" y="1655492"/>
            <a:ext cx="8596668" cy="3880773"/>
          </a:xfrm>
        </p:spPr>
        <p:txBody>
          <a:bodyPr>
            <a:normAutofit/>
          </a:bodyPr>
          <a:lstStyle/>
          <a:p>
            <a:r>
              <a:rPr lang="en-US" dirty="0"/>
              <a:t>Previously, daily rates were permanently fixed at the opening of the NH and annually indexed. If the increase was above the consumer price index, the Minister of economy has to give consent.</a:t>
            </a:r>
          </a:p>
          <a:p>
            <a:r>
              <a:rPr lang="en-US" dirty="0"/>
              <a:t>The daily rate could be split into two parts: care and stay. The amount covered by the social security (mainly the healthcare part of this daily rate) is around 40% to 50%. Accommodation, food and services represent the other 50 to 60% and are paid for by the resident or the insurance company.</a:t>
            </a:r>
          </a:p>
          <a:p>
            <a:r>
              <a:rPr lang="en-US" dirty="0"/>
              <a:t>In the future, due to the sixth reform of the State, the financial status of the NH/NCH will be defined by the regions instead of the Federal state.</a:t>
            </a:r>
          </a:p>
        </p:txBody>
      </p:sp>
    </p:spTree>
    <p:extLst>
      <p:ext uri="{BB962C8B-B14F-4D97-AF65-F5344CB8AC3E}">
        <p14:creationId xmlns:p14="http://schemas.microsoft.com/office/powerpoint/2010/main" val="357979239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90</TotalTime>
  <Words>685</Words>
  <Application>Microsoft Office PowerPoint</Application>
  <PresentationFormat>Widescreen</PresentationFormat>
  <Paragraphs>42</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Gotham-Book</vt:lpstr>
      <vt:lpstr>Gotham-Medium</vt:lpstr>
      <vt:lpstr>方正姚体</vt:lpstr>
      <vt:lpstr>华文新魏</vt:lpstr>
      <vt:lpstr>Arial</vt:lpstr>
      <vt:lpstr>Trebuchet MS</vt:lpstr>
      <vt:lpstr>Wingdings 3</vt:lpstr>
      <vt:lpstr>Facet</vt:lpstr>
      <vt:lpstr>BELGIAN NURSING HOMES 2016 (摘要)</vt:lpstr>
      <vt:lpstr>Definitions &amp; Scope of the study</vt:lpstr>
      <vt:lpstr>Demographic trends</vt:lpstr>
      <vt:lpstr>The share of the elderly will significantly increase in the coming years</vt:lpstr>
      <vt:lpstr>Different demographic dynamics are observed between boroughs</vt:lpstr>
      <vt:lpstr>The nursing home landscape in Belgium</vt:lpstr>
      <vt:lpstr>The demand for long-term nursing care is expected to significantly increase</vt:lpstr>
      <vt:lpstr>Three types of management instances in the nursing homes and nursing and care homes sector</vt:lpstr>
      <vt:lpstr>Financial analysis</vt:lpstr>
      <vt:lpstr>Daily prices are quite different between regions and management structures</vt:lpstr>
      <vt:lpstr>The gap between pensions and average cost of a nursing home could increase in the future</vt:lpstr>
      <vt:lpstr>Investment analysis</vt:lpstr>
    </vt:vector>
  </TitlesOfParts>
  <Company>KPMG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BELGIAN NURSING HOMES 2016</dc:title>
  <dc:creator>kpmg</dc:creator>
  <cp:lastModifiedBy>Ming Shao</cp:lastModifiedBy>
  <cp:revision>27</cp:revision>
  <dcterms:created xsi:type="dcterms:W3CDTF">2017-02-24T19:18:05Z</dcterms:created>
  <dcterms:modified xsi:type="dcterms:W3CDTF">2017-02-25T07:02:10Z</dcterms:modified>
</cp:coreProperties>
</file>